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3" r:id="rId1"/>
    <p:sldMasterId id="2147483763" r:id="rId2"/>
  </p:sldMasterIdLst>
  <p:notesMasterIdLst>
    <p:notesMasterId r:id="rId19"/>
  </p:notesMasterIdLst>
  <p:sldIdLst>
    <p:sldId id="256" r:id="rId3"/>
    <p:sldId id="258" r:id="rId4"/>
    <p:sldId id="339" r:id="rId5"/>
    <p:sldId id="353" r:id="rId6"/>
    <p:sldId id="346" r:id="rId7"/>
    <p:sldId id="340" r:id="rId8"/>
    <p:sldId id="342" r:id="rId9"/>
    <p:sldId id="344" r:id="rId10"/>
    <p:sldId id="347" r:id="rId11"/>
    <p:sldId id="348" r:id="rId12"/>
    <p:sldId id="349" r:id="rId13"/>
    <p:sldId id="350" r:id="rId14"/>
    <p:sldId id="351" r:id="rId15"/>
    <p:sldId id="352" r:id="rId16"/>
    <p:sldId id="354" r:id="rId17"/>
    <p:sldId id="345" r:id="rId1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51">
          <p15:clr>
            <a:srgbClr val="A4A3A4"/>
          </p15:clr>
        </p15:guide>
        <p15:guide id="2" orient="horz" pos="1434">
          <p15:clr>
            <a:srgbClr val="A4A3A4"/>
          </p15:clr>
        </p15:guide>
        <p15:guide id="3" orient="horz" pos="3022">
          <p15:clr>
            <a:srgbClr val="A4A3A4"/>
          </p15:clr>
        </p15:guide>
        <p15:guide id="4" pos="431">
          <p15:clr>
            <a:srgbClr val="A4A3A4"/>
          </p15:clr>
        </p15:guide>
        <p15:guide id="5" pos="1973">
          <p15:clr>
            <a:srgbClr val="A4A3A4"/>
          </p15:clr>
        </p15:guide>
        <p15:guide id="6" pos="2880">
          <p15:clr>
            <a:srgbClr val="A4A3A4"/>
          </p15:clr>
        </p15:guide>
        <p15:guide id="7" pos="5329">
          <p15:clr>
            <a:srgbClr val="A4A3A4"/>
          </p15:clr>
        </p15:guide>
        <p15:guide id="8" pos="5148">
          <p15:clr>
            <a:srgbClr val="A4A3A4"/>
          </p15:clr>
        </p15:guide>
        <p15:guide id="9" pos="1111">
          <p15:clr>
            <a:srgbClr val="A4A3A4"/>
          </p15:clr>
        </p15:guide>
        <p15:guide id="10" pos="3787">
          <p15:clr>
            <a:srgbClr val="A4A3A4"/>
          </p15:clr>
        </p15:guide>
        <p15:guide id="11" pos="47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1A700"/>
    <a:srgbClr val="DFF0F7"/>
    <a:srgbClr val="B94C1C"/>
    <a:srgbClr val="FFE181"/>
    <a:srgbClr val="FADDC1"/>
    <a:srgbClr val="8CFD5F"/>
    <a:srgbClr val="BA8CDC"/>
    <a:srgbClr val="D77373"/>
    <a:srgbClr val="CCCCFF"/>
    <a:srgbClr val="0066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8B1032C-EA38-4F05-BA0D-38AFFFC7BED3}" styleName="밝은 스타일 3 - 강조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425" autoAdjust="0"/>
    <p:restoredTop sz="90208" autoAdjust="0"/>
  </p:normalViewPr>
  <p:slideViewPr>
    <p:cSldViewPr>
      <p:cViewPr varScale="1">
        <p:scale>
          <a:sx n="78" d="100"/>
          <a:sy n="78" d="100"/>
        </p:scale>
        <p:origin x="1694" y="58"/>
      </p:cViewPr>
      <p:guideLst>
        <p:guide orient="horz" pos="2251"/>
        <p:guide orient="horz" pos="1434"/>
        <p:guide orient="horz" pos="3022"/>
        <p:guide pos="431"/>
        <p:guide pos="1973"/>
        <p:guide pos="2880"/>
        <p:guide pos="5329"/>
        <p:guide pos="5148"/>
        <p:guide pos="1111"/>
        <p:guide pos="3787"/>
        <p:guide pos="47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A872E7-1F3B-4474-86CC-7F1AA993946F}" type="datetimeFigureOut">
              <a:rPr lang="ko-KR" altLang="en-US" smtClean="0"/>
              <a:pPr/>
              <a:t>2024-01-15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E6096C-C8E9-4554-9AA8-13F50A35DEA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25413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E6096C-C8E9-4554-9AA8-13F50A35DEA3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94790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E6096C-C8E9-4554-9AA8-13F50A35DEA3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13151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E6096C-C8E9-4554-9AA8-13F50A35DEA3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60555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E6096C-C8E9-4554-9AA8-13F50A35DEA3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31535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E6096C-C8E9-4554-9AA8-13F50A35DEA3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7769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E6096C-C8E9-4554-9AA8-13F50A35DEA3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89868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E6096C-C8E9-4554-9AA8-13F50A35DEA3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99217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E6096C-C8E9-4554-9AA8-13F50A35DEA3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81072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E6096C-C8E9-4554-9AA8-13F50A35DEA3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19631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E6096C-C8E9-4554-9AA8-13F50A35DEA3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9032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E6096C-C8E9-4554-9AA8-13F50A35DEA3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84208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E6096C-C8E9-4554-9AA8-13F50A35DEA3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30338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E6096C-C8E9-4554-9AA8-13F50A35DEA3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54424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E6096C-C8E9-4554-9AA8-13F50A35DEA3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19496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E6096C-C8E9-4554-9AA8-13F50A35DEA3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64754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2</a:t>
            </a:r>
            <a:r>
              <a:rPr lang="ko-KR" altLang="en-US" dirty="0"/>
              <a:t>페이지 목차 중에서 프로젝트 개요부터</a:t>
            </a:r>
            <a:r>
              <a:rPr lang="ko-KR" altLang="en-US" baseline="0" dirty="0"/>
              <a:t> 개발환경 까지 작성해 주세요</a:t>
            </a:r>
            <a:r>
              <a:rPr lang="en-US" altLang="ko-KR" baseline="0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E6096C-C8E9-4554-9AA8-13F50A35DEA3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60981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4530"/>
            <a:ext cx="6858000" cy="2387600"/>
          </a:xfrm>
        </p:spPr>
        <p:txBody>
          <a:bodyPr anchor="b">
            <a:normAutofit/>
          </a:bodyPr>
          <a:lstStyle>
            <a:lvl1pPr algn="ctr">
              <a:defRPr sz="45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 algn="ctr">
              <a:buNone/>
              <a:defRPr sz="21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684498-B991-4F84-9242-FEE4D09C870D}" type="slidenum">
              <a:rPr lang="en-US" altLang="ko-KR" smtClean="0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2539447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ko-K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61567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0362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0363"/>
            <a:ext cx="5800725" cy="5811837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ko-K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90296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gray">
          <a:xfrm>
            <a:off x="8211312" y="2788920"/>
            <a:ext cx="932688" cy="1005840"/>
          </a:xfrm>
          <a:prstGeom prst="rect">
            <a:avLst/>
          </a:prstGeom>
          <a:solidFill>
            <a:schemeClr val="accent5">
              <a:lumMod val="60000"/>
              <a:lumOff val="4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 bwMode="gray">
          <a:xfrm>
            <a:off x="0" y="2130552"/>
            <a:ext cx="8458200" cy="914400"/>
          </a:xfrm>
          <a:prstGeom prst="rect">
            <a:avLst/>
          </a:prstGeom>
          <a:solidFill>
            <a:schemeClr val="tx2">
              <a:lumMod val="40000"/>
              <a:lumOff val="6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 bwMode="gray">
          <a:xfrm>
            <a:off x="2496312" y="0"/>
            <a:ext cx="1709928" cy="2359152"/>
          </a:xfrm>
          <a:prstGeom prst="rect">
            <a:avLst/>
          </a:prstGeom>
          <a:solidFill>
            <a:schemeClr val="accent6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 bwMode="gray">
          <a:xfrm>
            <a:off x="0" y="0"/>
            <a:ext cx="2788920" cy="2359152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20624" y="3118104"/>
            <a:ext cx="7781544" cy="1470025"/>
          </a:xfrm>
        </p:spPr>
        <p:txBody>
          <a:bodyPr vert="horz" lIns="91440" tIns="45720" rIns="91440" bIns="45720" rtlCol="0" anchor="t">
            <a:normAutofit/>
          </a:bodyPr>
          <a:lstStyle>
            <a:lvl1pPr algn="r" defTabSz="914400" rtl="0" eaLnBrk="1" latinLnBrk="0" hangingPunct="1">
              <a:spcBef>
                <a:spcPct val="0"/>
              </a:spcBef>
              <a:buNone/>
              <a:defRPr lang="en-US" sz="4800" b="1" kern="120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2359152"/>
            <a:ext cx="8211312" cy="685800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 algn="r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3" pitchFamily="18" charset="2"/>
              <a:buNone/>
              <a:defRPr lang="en-US" sz="2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684498-B991-4F84-9242-FEE4D09C870D}" type="slidenum">
              <a:rPr lang="en-US" altLang="ko-KR" smtClean="0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0041692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ko-K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2A001-F457-4514-877C-731DD0A1DCF4}" type="slidenum">
              <a:rPr lang="en-US" altLang="ko-KR" smtClean="0"/>
              <a:pPr/>
              <a:t>‹#›</a:t>
            </a:fld>
            <a:r>
              <a:rPr lang="en-US" altLang="ko-KR"/>
              <a:t> / 17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7553550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11296" y="3044952"/>
            <a:ext cx="4690872" cy="740664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>
              <a:buNone/>
              <a:defRPr lang="en-US" sz="2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r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3" pitchFamily="18" charset="2"/>
              <a:buNone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ko-K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 bwMode="gray">
          <a:xfrm>
            <a:off x="8211312" y="2788920"/>
            <a:ext cx="932688" cy="1005840"/>
          </a:xfrm>
          <a:prstGeom prst="rect">
            <a:avLst/>
          </a:prstGeom>
          <a:solidFill>
            <a:schemeClr val="accent5">
              <a:lumMod val="60000"/>
              <a:lumOff val="4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 bwMode="gray">
          <a:xfrm>
            <a:off x="0" y="2130552"/>
            <a:ext cx="8458200" cy="914400"/>
          </a:xfrm>
          <a:prstGeom prst="rect">
            <a:avLst/>
          </a:prstGeom>
          <a:solidFill>
            <a:schemeClr val="tx2">
              <a:lumMod val="40000"/>
              <a:lumOff val="6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 bwMode="gray">
          <a:xfrm>
            <a:off x="2496312" y="0"/>
            <a:ext cx="1709928" cy="2359152"/>
          </a:xfrm>
          <a:prstGeom prst="rect">
            <a:avLst/>
          </a:prstGeom>
          <a:solidFill>
            <a:schemeClr val="accent6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 bwMode="gray">
          <a:xfrm>
            <a:off x="0" y="0"/>
            <a:ext cx="2788920" cy="2670048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457200" y="3813048"/>
            <a:ext cx="7772400" cy="1143000"/>
          </a:xfr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spcBef>
                <a:spcPct val="0"/>
              </a:spcBef>
              <a:buNone/>
              <a:defRPr lang="en-US" sz="4400" kern="120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4529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8025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8025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ko-K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ko-K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9359874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457200" y="1627632"/>
            <a:ext cx="4040188" cy="639762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>
              <a:buNone/>
              <a:defRPr lang="en-US" sz="2400" b="1" kern="1200" cap="none" spc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3" pitchFamily="18" charset="2"/>
              <a:buNone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286000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 bwMode="gray">
          <a:xfrm>
            <a:off x="4645025" y="1627632"/>
            <a:ext cx="4041775" cy="639762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>
              <a:buNone/>
              <a:defRPr lang="en-US" sz="2400" b="1" kern="1200" cap="none" spc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3" pitchFamily="18" charset="2"/>
              <a:buNone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286000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ko-K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ko-K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88984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6501384"/>
            <a:ext cx="9144000" cy="356616"/>
          </a:xfrm>
          <a:prstGeom prst="rect">
            <a:avLst/>
          </a:prstGeom>
          <a:solidFill>
            <a:schemeClr val="accent6">
              <a:lumMod val="60000"/>
              <a:lumOff val="4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 bwMode="gray">
          <a:xfrm>
            <a:off x="0" y="0"/>
            <a:ext cx="9144000" cy="301752"/>
          </a:xfrm>
          <a:prstGeom prst="rect">
            <a:avLst/>
          </a:prstGeom>
          <a:solidFill>
            <a:schemeClr val="accent5">
              <a:lumMod val="60000"/>
              <a:lumOff val="4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 bwMode="gray">
          <a:xfrm>
            <a:off x="0" y="0"/>
            <a:ext cx="2432304" cy="530352"/>
          </a:xfrm>
          <a:prstGeom prst="rect">
            <a:avLst/>
          </a:prstGeom>
          <a:solidFill>
            <a:schemeClr val="accent2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 bwMode="gray">
          <a:xfrm>
            <a:off x="1426464" y="0"/>
            <a:ext cx="1572768" cy="438912"/>
          </a:xfrm>
          <a:prstGeom prst="rect">
            <a:avLst/>
          </a:prstGeom>
          <a:solidFill>
            <a:schemeClr val="accent6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4400" kern="120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ko-K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ko-K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721970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 bwMode="gray">
          <a:xfrm>
            <a:off x="0" y="6501384"/>
            <a:ext cx="9144000" cy="356616"/>
          </a:xfrm>
          <a:prstGeom prst="rect">
            <a:avLst/>
          </a:prstGeom>
          <a:solidFill>
            <a:schemeClr val="accent6">
              <a:lumMod val="60000"/>
              <a:lumOff val="4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 bwMode="gray">
          <a:xfrm>
            <a:off x="0" y="0"/>
            <a:ext cx="9144000" cy="301752"/>
          </a:xfrm>
          <a:prstGeom prst="rect">
            <a:avLst/>
          </a:prstGeom>
          <a:solidFill>
            <a:schemeClr val="accent5">
              <a:lumMod val="60000"/>
              <a:lumOff val="4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 bwMode="gray">
          <a:xfrm>
            <a:off x="0" y="0"/>
            <a:ext cx="301752" cy="6858000"/>
          </a:xfrm>
          <a:prstGeom prst="rect">
            <a:avLst/>
          </a:prstGeom>
          <a:solidFill>
            <a:srgbClr val="9BBB59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 bwMode="gray">
          <a:xfrm>
            <a:off x="0" y="0"/>
            <a:ext cx="2432304" cy="530352"/>
          </a:xfrm>
          <a:prstGeom prst="rect">
            <a:avLst/>
          </a:prstGeom>
          <a:solidFill>
            <a:schemeClr val="accent2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 bwMode="gray">
          <a:xfrm>
            <a:off x="1426464" y="0"/>
            <a:ext cx="1572768" cy="438912"/>
          </a:xfrm>
          <a:prstGeom prst="rect">
            <a:avLst/>
          </a:prstGeom>
          <a:solidFill>
            <a:schemeClr val="accent6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 bwMode="gray">
          <a:xfrm>
            <a:off x="8842248" y="0"/>
            <a:ext cx="301752" cy="6858000"/>
          </a:xfrm>
          <a:prstGeom prst="rect">
            <a:avLst/>
          </a:prstGeom>
          <a:solidFill>
            <a:srgbClr val="9BBB59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ko-K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ko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239163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548640"/>
            <a:ext cx="7699248" cy="932688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lang="en-US" sz="3200" b="1" kern="120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30952" y="1645920"/>
            <a:ext cx="2816352" cy="448056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3" pitchFamily="18" charset="2"/>
              <a:buNone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ko-K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ko-K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457200" y="1645920"/>
            <a:ext cx="4800600" cy="448056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363525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ko-K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2A001-F457-4514-877C-731DD0A1DCF4}" type="slidenum">
              <a:rPr lang="en-US" altLang="ko-KR" smtClean="0"/>
              <a:pPr/>
              <a:t>‹#›</a:t>
            </a:fld>
            <a:r>
              <a:rPr lang="en-US" altLang="ko-KR"/>
              <a:t> / 17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89407068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01368" y="658368"/>
            <a:ext cx="5486400" cy="822960"/>
          </a:xfr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2800" b="1" kern="120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 bwMode="gray">
          <a:xfrm>
            <a:off x="1792224" y="1618488"/>
            <a:ext cx="5486400" cy="3639312"/>
          </a:xfrm>
          <a:solidFill>
            <a:srgbClr val="F8F8F8"/>
          </a:solidFill>
          <a:ln w="76200" cmpd="sng">
            <a:solidFill>
              <a:srgbClr val="FFFFFF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3" pitchFamily="18" charset="2"/>
              <a:buNone/>
              <a:defRPr lang="en-US" sz="3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24" y="5413248"/>
            <a:ext cx="5486400" cy="98755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ko-K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ko-K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5314305"/>
      </p:ext>
    </p:extLst>
  </p:cSld>
  <p:clrMapOvr>
    <a:masterClrMapping/>
  </p:clrMapOvr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7693074" cy="4525963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ko-K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458407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gray">
          <a:xfrm rot="5400000">
            <a:off x="4572000" y="2350008"/>
            <a:ext cx="6519672" cy="1810512"/>
          </a:xfrm>
          <a:prstGeom prst="rect">
            <a:avLst/>
          </a:prstGeom>
          <a:solidFill>
            <a:schemeClr val="tx2">
              <a:lumMod val="40000"/>
              <a:lumOff val="6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 bwMode="gray">
          <a:xfrm>
            <a:off x="6553200" y="6135624"/>
            <a:ext cx="987552" cy="722376"/>
          </a:xfrm>
          <a:prstGeom prst="rect">
            <a:avLst/>
          </a:prstGeom>
          <a:solidFill>
            <a:schemeClr val="accent5">
              <a:lumMod val="60000"/>
              <a:lumOff val="4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 bwMode="gray">
          <a:xfrm>
            <a:off x="8606181" y="1379355"/>
            <a:ext cx="539496" cy="1463040"/>
          </a:xfrm>
          <a:prstGeom prst="rect">
            <a:avLst/>
          </a:prstGeom>
          <a:solidFill>
            <a:schemeClr val="accent6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 bwMode="gray">
          <a:xfrm>
            <a:off x="8604504" y="0"/>
            <a:ext cx="539496" cy="1828800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931152" y="274637"/>
            <a:ext cx="1673352" cy="5852160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327648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ko-K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75722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12423"/>
            <a:ext cx="7886700" cy="2851208"/>
          </a:xfrm>
        </p:spPr>
        <p:txBody>
          <a:bodyPr anchor="b">
            <a:normAutofit/>
          </a:bodyPr>
          <a:lstStyle>
            <a:lvl1pPr>
              <a:defRPr sz="45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52634"/>
            <a:ext cx="78867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ko-K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57637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33845" y="1828801"/>
            <a:ext cx="3886200" cy="435133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8801"/>
            <a:ext cx="3886200" cy="435133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ko-K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ko-K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00760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3845" y="1681851"/>
            <a:ext cx="386715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45" y="2507551"/>
            <a:ext cx="3867150" cy="3680525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851"/>
            <a:ext cx="38862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7551"/>
            <a:ext cx="3886201" cy="3680525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ko-K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ko-K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87080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ko-K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ko-K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8579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ko-K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ko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01925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457201"/>
            <a:ext cx="2948940" cy="1600197"/>
          </a:xfrm>
        </p:spPr>
        <p:txBody>
          <a:bodyPr anchor="b">
            <a:normAutofit/>
          </a:bodyPr>
          <a:lstStyle>
            <a:lvl1pPr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6200" y="990600"/>
            <a:ext cx="4629150" cy="4876800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2057399"/>
            <a:ext cx="294894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ko-K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ko-K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44149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457200"/>
            <a:ext cx="2948940" cy="1600200"/>
          </a:xfrm>
        </p:spPr>
        <p:txBody>
          <a:bodyPr anchor="b">
            <a:normAutofit/>
          </a:bodyPr>
          <a:lstStyle>
            <a:lvl1pPr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6200" y="990600"/>
            <a:ext cx="4629150" cy="4876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2057400"/>
            <a:ext cx="294894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ko-K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ko-K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13443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oleObject" Target="../embeddings/oleObject1.bin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oleObject" Target="../embeddings/oleObject1.bin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33845" y="365760"/>
            <a:ext cx="78867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3845" y="1828801"/>
            <a:ext cx="78867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2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ko-KR" alt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2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ko-KR" altLang="ko-K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63145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2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graphicFrame>
        <p:nvGraphicFramePr>
          <p:cNvPr id="7" name="Object 15">
            <a:extLst>
              <a:ext uri="{FF2B5EF4-FFF2-40B4-BE49-F238E27FC236}">
                <a16:creationId xmlns:a16="http://schemas.microsoft.com/office/drawing/2014/main" id="{A85F7A03-C366-B821-157F-79F8F1810880}"/>
              </a:ext>
            </a:extLst>
          </p:cNvPr>
          <p:cNvGraphicFramePr>
            <a:graphicFrameLocks noChangeAspect="1"/>
          </p:cNvGraphicFramePr>
          <p:nvPr userDrawn="1"/>
        </p:nvGraphicFramePr>
        <p:xfrm>
          <a:off x="0" y="0"/>
          <a:ext cx="9144000" cy="981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13" imgW="6750000" imgH="1165000" progId="">
                  <p:embed/>
                </p:oleObj>
              </mc:Choice>
              <mc:Fallback>
                <p:oleObj name="Image" r:id="rId13" imgW="6750000" imgH="1165000" progId="">
                  <p:embed/>
                  <p:pic>
                    <p:nvPicPr>
                      <p:cNvPr id="11" name="Object 15">
                        <a:extLst>
                          <a:ext uri="{FF2B5EF4-FFF2-40B4-BE49-F238E27FC236}">
                            <a16:creationId xmlns:a16="http://schemas.microsoft.com/office/drawing/2014/main" id="{7C22FD80-E35D-F225-B8FD-F6EE6572F94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9144000" cy="981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5808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4D4D4D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B2B2B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664073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hf hdr="0" ftr="0" dt="0"/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Wingdings 2" pitchFamily="18" charset="2"/>
        <a:buChar char="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gray">
          <a:xfrm>
            <a:off x="0" y="402336"/>
            <a:ext cx="8686800" cy="1097280"/>
          </a:xfrm>
          <a:prstGeom prst="rect">
            <a:avLst/>
          </a:prstGeom>
          <a:solidFill>
            <a:schemeClr val="tx2">
              <a:lumMod val="40000"/>
              <a:lumOff val="6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 bwMode="gray">
          <a:xfrm>
            <a:off x="8165592" y="996696"/>
            <a:ext cx="978408" cy="896112"/>
          </a:xfrm>
          <a:prstGeom prst="rect">
            <a:avLst/>
          </a:prstGeom>
          <a:solidFill>
            <a:schemeClr val="accent5">
              <a:lumMod val="60000"/>
              <a:lumOff val="4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 bwMode="gray">
          <a:xfrm>
            <a:off x="1783080" y="0"/>
            <a:ext cx="1947672" cy="539496"/>
          </a:xfrm>
          <a:prstGeom prst="rect">
            <a:avLst/>
          </a:prstGeom>
          <a:solidFill>
            <a:schemeClr val="accent6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 bwMode="gray">
          <a:xfrm>
            <a:off x="0" y="0"/>
            <a:ext cx="2432304" cy="539496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9496"/>
            <a:ext cx="8229600" cy="9601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537960"/>
            <a:ext cx="2133600" cy="2468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70448" y="6537960"/>
            <a:ext cx="2895600" cy="2468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ko-K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502152" y="6537960"/>
            <a:ext cx="2133600" cy="2468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graphicFrame>
        <p:nvGraphicFramePr>
          <p:cNvPr id="11" name="Object 15">
            <a:extLst>
              <a:ext uri="{FF2B5EF4-FFF2-40B4-BE49-F238E27FC236}">
                <a16:creationId xmlns:a16="http://schemas.microsoft.com/office/drawing/2014/main" id="{D1FC3FD2-15E3-20E9-BB87-0965F44CC5BF}"/>
              </a:ext>
            </a:extLst>
          </p:cNvPr>
          <p:cNvGraphicFramePr>
            <a:graphicFrameLocks noChangeAspect="1"/>
          </p:cNvGraphicFramePr>
          <p:nvPr userDrawn="1"/>
        </p:nvGraphicFramePr>
        <p:xfrm>
          <a:off x="0" y="0"/>
          <a:ext cx="9144000" cy="981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13" imgW="6750000" imgH="1165000" progId="">
                  <p:embed/>
                </p:oleObj>
              </mc:Choice>
              <mc:Fallback>
                <p:oleObj name="Image" r:id="rId13" imgW="6750000" imgH="1165000" progId="">
                  <p:embed/>
                  <p:pic>
                    <p:nvPicPr>
                      <p:cNvPr id="10" name="Object 15">
                        <a:extLst>
                          <a:ext uri="{FF2B5EF4-FFF2-40B4-BE49-F238E27FC236}">
                            <a16:creationId xmlns:a16="http://schemas.microsoft.com/office/drawing/2014/main" id="{31370440-DD32-AE54-3AE7-ADAD823DF88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9144000" cy="981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5808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4D4D4D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B2B2B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019069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4" r:id="rId1"/>
    <p:sldLayoutId id="2147483765" r:id="rId2"/>
    <p:sldLayoutId id="2147483766" r:id="rId3"/>
    <p:sldLayoutId id="2147483767" r:id="rId4"/>
    <p:sldLayoutId id="2147483768" r:id="rId5"/>
    <p:sldLayoutId id="2147483769" r:id="rId6"/>
    <p:sldLayoutId id="2147483770" r:id="rId7"/>
    <p:sldLayoutId id="2147483771" r:id="rId8"/>
    <p:sldLayoutId id="2147483772" r:id="rId9"/>
    <p:sldLayoutId id="2147483773" r:id="rId10"/>
    <p:sldLayoutId id="2147483774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Clr>
          <a:schemeClr val="accent1"/>
        </a:buClr>
        <a:buSzPct val="90000"/>
        <a:buFont typeface="Wingdings 3" pitchFamily="18" charset="2"/>
        <a:buChar char="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Clr>
          <a:schemeClr val="accent2"/>
        </a:buClr>
        <a:buSzPct val="90000"/>
        <a:buFont typeface="Wingdings 3" pitchFamily="18" charset="2"/>
        <a:buChar char="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Clr>
          <a:schemeClr val="accent3"/>
        </a:buClr>
        <a:buSzPct val="90000"/>
        <a:buFont typeface="Wingdings 3" pitchFamily="18" charset="2"/>
        <a:buChar char="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Clr>
          <a:schemeClr val="accent4"/>
        </a:buClr>
        <a:buSzPct val="90000"/>
        <a:buFont typeface="Wingdings 3" pitchFamily="18" charset="2"/>
        <a:buChar char="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Clr>
          <a:schemeClr val="accent5"/>
        </a:buClr>
        <a:buSzPct val="90000"/>
        <a:buFont typeface="Wingdings 3" pitchFamily="18" charset="2"/>
        <a:buChar char="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ttGIsrLrLVw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Relationship Id="rId4" Type="http://schemas.openxmlformats.org/officeDocument/2006/relationships/hyperlink" Target="https://github.com/Seohyunmin42/3D_proj_2021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sz="3200" b="1" dirty="0" err="1">
                <a:latin typeface="HY견고딕" pitchFamily="18" charset="-127"/>
                <a:ea typeface="HY견고딕" pitchFamily="18" charset="-127"/>
              </a:rPr>
              <a:t>Zombie_Run</a:t>
            </a:r>
            <a:endParaRPr lang="en-US" altLang="ko-KR" sz="3200" b="1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0" name="모서리가 둥근 직사각형 9"/>
          <p:cNvSpPr/>
          <p:nvPr/>
        </p:nvSpPr>
        <p:spPr bwMode="auto">
          <a:xfrm>
            <a:off x="5220072" y="5209277"/>
            <a:ext cx="3456384" cy="1208927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altLang="ko-KR" sz="2400" b="1" dirty="0">
              <a:solidFill>
                <a:schemeClr val="tx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6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구성원</a:t>
            </a:r>
            <a:r>
              <a:rPr lang="en-US" altLang="ko-KR" sz="16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: </a:t>
            </a:r>
            <a:r>
              <a:rPr kumimoji="0" lang="ko-KR" altLang="en-US" sz="160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서현민 외 </a:t>
            </a:r>
            <a:r>
              <a:rPr kumimoji="0" lang="en-US" altLang="ko-KR" sz="160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1</a:t>
            </a:r>
            <a:r>
              <a:rPr kumimoji="0" lang="ko-KR" altLang="en-US" sz="160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명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476672"/>
            <a:ext cx="288032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Vani" pitchFamily="34" charset="0"/>
              </a:rPr>
              <a:t>3D Contents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Vani" pitchFamily="34" charset="0"/>
              </a:rPr>
              <a:t>Create </a:t>
            </a:r>
            <a:r>
              <a:rPr lang="en-US" altLang="ko-KR" sz="2800" b="1" dirty="0" err="1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Vani" pitchFamily="34" charset="0"/>
              </a:rPr>
              <a:t>Work_Shop</a:t>
            </a:r>
            <a:endParaRPr lang="ko-KR" altLang="en-US" sz="2800" b="1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Vani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200" b="1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시스템 주요 기능</a:t>
            </a:r>
            <a:r>
              <a:rPr lang="en-US" altLang="ko-KR" sz="3200" b="1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[2/6]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54AF87B-39EB-BEAE-D45D-2F06E5DEAD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3861048"/>
            <a:ext cx="4349163" cy="237626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94B5750-64E9-BAEF-F538-C1A8168E8B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993" y="1340768"/>
            <a:ext cx="4349162" cy="2376264"/>
          </a:xfrm>
          <a:prstGeom prst="rect">
            <a:avLst/>
          </a:prstGeom>
        </p:spPr>
      </p:pic>
      <p:sp>
        <p:nvSpPr>
          <p:cNvPr id="2" name="AutoShape 3">
            <a:extLst>
              <a:ext uri="{FF2B5EF4-FFF2-40B4-BE49-F238E27FC236}">
                <a16:creationId xmlns:a16="http://schemas.microsoft.com/office/drawing/2014/main" id="{FFF2DC46-5BBC-508E-4CD5-0CB6D0D468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64088" y="1631320"/>
            <a:ext cx="3194601" cy="1784493"/>
          </a:xfrm>
          <a:prstGeom prst="roundRect">
            <a:avLst>
              <a:gd name="adj" fmla="val 13745"/>
            </a:avLst>
          </a:prstGeom>
          <a:solidFill>
            <a:schemeClr val="bg1">
              <a:alpha val="31000"/>
            </a:schemeClr>
          </a:solidFill>
          <a:ln w="38100">
            <a:solidFill>
              <a:schemeClr val="bg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latinLnBrk="1">
              <a:lnSpc>
                <a:spcPct val="150000"/>
              </a:lnSpc>
            </a:pPr>
            <a:endParaRPr lang="en-US" altLang="ko-KR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285750" indent="-28575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Navigation AI </a:t>
            </a: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사용</a:t>
            </a:r>
            <a:endParaRPr lang="en-US" altLang="ko-KR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285750" indent="-28575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285750" indent="-28575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지정된 범위에서만 </a:t>
            </a:r>
            <a:r>
              <a:rPr lang="en-US" altLang="ko-KR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AI </a:t>
            </a: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기능이 활성화</a:t>
            </a:r>
            <a:r>
              <a:rPr lang="en-US" altLang="ko-KR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(</a:t>
            </a: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구간 및 범위 설정</a:t>
            </a:r>
            <a:r>
              <a:rPr lang="en-US" altLang="ko-KR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)</a:t>
            </a:r>
          </a:p>
          <a:p>
            <a:pPr latinLnBrk="1"/>
            <a:endParaRPr lang="en-US" altLang="ko-KR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285750" indent="-285750" latinLnBrk="1">
              <a:buFont typeface="Arial" panose="020B0604020202020204" pitchFamily="34" charset="0"/>
              <a:buChar char="•"/>
            </a:pPr>
            <a:endParaRPr lang="en-US" altLang="ko-KR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" name="AutoShape 3">
            <a:extLst>
              <a:ext uri="{FF2B5EF4-FFF2-40B4-BE49-F238E27FC236}">
                <a16:creationId xmlns:a16="http://schemas.microsoft.com/office/drawing/2014/main" id="{C01B5E29-ECA5-7041-115F-16DCBDE8A2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64087" y="4156933"/>
            <a:ext cx="3194601" cy="1784493"/>
          </a:xfrm>
          <a:prstGeom prst="roundRect">
            <a:avLst>
              <a:gd name="adj" fmla="val 13745"/>
            </a:avLst>
          </a:prstGeom>
          <a:solidFill>
            <a:schemeClr val="bg1">
              <a:alpha val="31000"/>
            </a:schemeClr>
          </a:solidFill>
          <a:ln w="38100">
            <a:solidFill>
              <a:schemeClr val="bg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latinLnBrk="1">
              <a:lnSpc>
                <a:spcPct val="150000"/>
              </a:lnSpc>
            </a:pPr>
            <a:endParaRPr lang="en-US" altLang="ko-KR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285750" indent="-28575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애니메이션 사용</a:t>
            </a:r>
            <a:endParaRPr lang="en-US" altLang="ko-KR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742950" lvl="1" indent="-28575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좀비 걷기</a:t>
            </a:r>
            <a:endParaRPr lang="en-US" altLang="ko-KR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742950" lvl="1" indent="-28575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좀비 뛰기</a:t>
            </a:r>
            <a:endParaRPr lang="en-US" altLang="ko-KR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742950" lvl="1" indent="-28575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좀비 공격</a:t>
            </a:r>
            <a:endParaRPr lang="en-US" altLang="ko-KR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742950" lvl="1" indent="-28575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893155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200" b="1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시스템 주요 기능</a:t>
            </a:r>
            <a:r>
              <a:rPr lang="en-US" altLang="ko-KR" sz="3200" b="1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[3/6]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595434C-EA07-E5FA-255B-B863B996F7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1499616"/>
            <a:ext cx="4572000" cy="2369344"/>
          </a:xfrm>
          <a:prstGeom prst="rect">
            <a:avLst/>
          </a:prstGeom>
        </p:spPr>
      </p:pic>
      <p:sp>
        <p:nvSpPr>
          <p:cNvPr id="9" name="AutoShape 3">
            <a:extLst>
              <a:ext uri="{FF2B5EF4-FFF2-40B4-BE49-F238E27FC236}">
                <a16:creationId xmlns:a16="http://schemas.microsoft.com/office/drawing/2014/main" id="{61CBE96E-4160-E0FE-67CE-4A0B3A5B5E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92080" y="1644507"/>
            <a:ext cx="3194601" cy="1784493"/>
          </a:xfrm>
          <a:prstGeom prst="roundRect">
            <a:avLst>
              <a:gd name="adj" fmla="val 13745"/>
            </a:avLst>
          </a:prstGeom>
          <a:solidFill>
            <a:schemeClr val="bg1">
              <a:alpha val="31000"/>
            </a:schemeClr>
          </a:solidFill>
          <a:ln w="38100">
            <a:solidFill>
              <a:schemeClr val="bg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latinLnBrk="1">
              <a:lnSpc>
                <a:spcPct val="150000"/>
              </a:lnSpc>
            </a:pPr>
            <a:endParaRPr lang="en-US" altLang="ko-KR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285750" indent="-28575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게임 시작 버튼</a:t>
            </a:r>
            <a:endParaRPr lang="en-US" altLang="ko-KR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285750" indent="-28575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카메라 애니메이션을 적용한 시작 씬</a:t>
            </a:r>
            <a:endParaRPr lang="en-US" altLang="ko-KR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latinLnBrk="1"/>
            <a:endParaRPr lang="en-US" altLang="ko-KR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285750" indent="-285750" latinLnBrk="1">
              <a:buFont typeface="Arial" panose="020B0604020202020204" pitchFamily="34" charset="0"/>
              <a:buChar char="•"/>
            </a:pPr>
            <a:endParaRPr lang="en-US" altLang="ko-KR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55727B2-4383-6935-075E-9178A53FD8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512" y="3961772"/>
            <a:ext cx="4558257" cy="2369344"/>
          </a:xfrm>
          <a:prstGeom prst="rect">
            <a:avLst/>
          </a:prstGeom>
        </p:spPr>
      </p:pic>
      <p:sp>
        <p:nvSpPr>
          <p:cNvPr id="12" name="AutoShape 3">
            <a:extLst>
              <a:ext uri="{FF2B5EF4-FFF2-40B4-BE49-F238E27FC236}">
                <a16:creationId xmlns:a16="http://schemas.microsoft.com/office/drawing/2014/main" id="{F50B89BD-C226-82E6-935A-19A345D275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92079" y="4254197"/>
            <a:ext cx="3194601" cy="1784493"/>
          </a:xfrm>
          <a:prstGeom prst="roundRect">
            <a:avLst>
              <a:gd name="adj" fmla="val 13745"/>
            </a:avLst>
          </a:prstGeom>
          <a:solidFill>
            <a:schemeClr val="bg1">
              <a:alpha val="31000"/>
            </a:schemeClr>
          </a:solidFill>
          <a:ln w="38100">
            <a:solidFill>
              <a:schemeClr val="bg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marL="285750" indent="-28575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F</a:t>
            </a: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키 </a:t>
            </a:r>
            <a:r>
              <a:rPr lang="en-US" altLang="ko-KR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-</a:t>
            </a: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손전등 </a:t>
            </a:r>
            <a:r>
              <a:rPr lang="en-US" altLang="ko-KR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On/Off</a:t>
            </a:r>
          </a:p>
          <a:p>
            <a:pPr marL="285750" indent="-28575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스페이스바 </a:t>
            </a:r>
            <a:r>
              <a:rPr lang="en-US" altLang="ko-KR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– </a:t>
            </a: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점프</a:t>
            </a:r>
            <a:endParaRPr lang="en-US" altLang="ko-KR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285750" indent="-28575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방향키 </a:t>
            </a:r>
            <a:r>
              <a:rPr lang="en-US" altLang="ko-KR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– </a:t>
            </a: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이동</a:t>
            </a:r>
            <a:endParaRPr lang="en-US" altLang="ko-KR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285750" indent="-28575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좌측 상단 </a:t>
            </a:r>
            <a:r>
              <a:rPr lang="en-US" altLang="ko-KR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HP UI </a:t>
            </a: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및 </a:t>
            </a:r>
            <a:r>
              <a:rPr lang="en-US" altLang="ko-KR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Key</a:t>
            </a:r>
          </a:p>
        </p:txBody>
      </p:sp>
    </p:spTree>
    <p:extLst>
      <p:ext uri="{BB962C8B-B14F-4D97-AF65-F5344CB8AC3E}">
        <p14:creationId xmlns:p14="http://schemas.microsoft.com/office/powerpoint/2010/main" val="42602786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200" b="1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시스템 주요 기능</a:t>
            </a:r>
            <a:r>
              <a:rPr lang="en-US" altLang="ko-KR" sz="3200" b="1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[4/6]</a:t>
            </a:r>
          </a:p>
        </p:txBody>
      </p:sp>
      <p:sp>
        <p:nvSpPr>
          <p:cNvPr id="9" name="AutoShape 3">
            <a:extLst>
              <a:ext uri="{FF2B5EF4-FFF2-40B4-BE49-F238E27FC236}">
                <a16:creationId xmlns:a16="http://schemas.microsoft.com/office/drawing/2014/main" id="{61CBE96E-4160-E0FE-67CE-4A0B3A5B5E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97626" y="1347362"/>
            <a:ext cx="3194601" cy="2369344"/>
          </a:xfrm>
          <a:prstGeom prst="roundRect">
            <a:avLst>
              <a:gd name="adj" fmla="val 13745"/>
            </a:avLst>
          </a:prstGeom>
          <a:solidFill>
            <a:schemeClr val="bg1">
              <a:alpha val="31000"/>
            </a:schemeClr>
          </a:solidFill>
          <a:ln w="38100">
            <a:solidFill>
              <a:schemeClr val="bg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marL="285750" indent="-28575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Navigation</a:t>
            </a: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en-US" altLang="ko-KR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AI</a:t>
            </a: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기능을 활용하여 </a:t>
            </a:r>
            <a:r>
              <a:rPr lang="en-US" altLang="ko-KR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User </a:t>
            </a: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추적</a:t>
            </a:r>
            <a:endParaRPr lang="en-US" altLang="ko-KR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285750" indent="-28575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접근 시 공격</a:t>
            </a:r>
            <a:endParaRPr lang="en-US" altLang="ko-KR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285750" indent="-28575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Type A, B</a:t>
            </a: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로 나뉘며 </a:t>
            </a:r>
            <a:endParaRPr lang="en-US" altLang="ko-KR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latinLnBrk="1">
              <a:lnSpc>
                <a:spcPct val="150000"/>
              </a:lnSpc>
            </a:pPr>
            <a:r>
              <a:rPr lang="en-US" altLang="ko-KR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    A – </a:t>
            </a: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거대 좀비</a:t>
            </a:r>
            <a:r>
              <a:rPr lang="en-US" altLang="ko-KR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(</a:t>
            </a: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걷기</a:t>
            </a:r>
            <a:r>
              <a:rPr lang="en-US" altLang="ko-KR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)</a:t>
            </a:r>
          </a:p>
          <a:p>
            <a:pPr latinLnBrk="1">
              <a:lnSpc>
                <a:spcPct val="150000"/>
              </a:lnSpc>
            </a:pPr>
            <a:r>
              <a:rPr lang="en-US" altLang="ko-KR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    B – </a:t>
            </a: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미소 좀비</a:t>
            </a:r>
            <a:r>
              <a:rPr lang="en-US" altLang="ko-KR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(</a:t>
            </a: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뛰기</a:t>
            </a:r>
            <a:r>
              <a:rPr lang="en-US" altLang="ko-KR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) </a:t>
            </a: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로 나뉨</a:t>
            </a:r>
            <a:endParaRPr lang="en-US" altLang="ko-KR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2" name="AutoShape 3">
            <a:extLst>
              <a:ext uri="{FF2B5EF4-FFF2-40B4-BE49-F238E27FC236}">
                <a16:creationId xmlns:a16="http://schemas.microsoft.com/office/drawing/2014/main" id="{F50B89BD-C226-82E6-935A-19A345D275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82757" y="4185592"/>
            <a:ext cx="3024337" cy="1784493"/>
          </a:xfrm>
          <a:prstGeom prst="roundRect">
            <a:avLst>
              <a:gd name="adj" fmla="val 13745"/>
            </a:avLst>
          </a:prstGeom>
          <a:solidFill>
            <a:schemeClr val="bg1">
              <a:alpha val="31000"/>
            </a:schemeClr>
          </a:solidFill>
          <a:ln w="38100">
            <a:solidFill>
              <a:schemeClr val="bg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marL="285750" indent="-28575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문 접근 시 열리고 닫히는 애니메이션 효과 적용</a:t>
            </a:r>
            <a:endParaRPr lang="en-US" altLang="ko-KR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285750" indent="-28575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Tag</a:t>
            </a: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설정을 통해 </a:t>
            </a:r>
            <a:r>
              <a:rPr lang="en-US" altLang="ko-KR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User</a:t>
            </a: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만 가능하도록 설정</a:t>
            </a:r>
            <a:endParaRPr lang="en-US" altLang="ko-KR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41C922A-D767-2BFC-5AFA-F2DD4EBFE5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459" y="1352081"/>
            <a:ext cx="4567410" cy="236934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5406778-460D-DD8A-75C9-93D1B8DF93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459" y="3837175"/>
            <a:ext cx="4567410" cy="2481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1516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200" b="1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시스템 주요 기능</a:t>
            </a:r>
            <a:r>
              <a:rPr lang="en-US" altLang="ko-KR" sz="3200" b="1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[5/6]</a:t>
            </a:r>
          </a:p>
        </p:txBody>
      </p:sp>
      <p:sp>
        <p:nvSpPr>
          <p:cNvPr id="9" name="AutoShape 3">
            <a:extLst>
              <a:ext uri="{FF2B5EF4-FFF2-40B4-BE49-F238E27FC236}">
                <a16:creationId xmlns:a16="http://schemas.microsoft.com/office/drawing/2014/main" id="{61CBE96E-4160-E0FE-67CE-4A0B3A5B5E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92079" y="1681304"/>
            <a:ext cx="2952329" cy="1640477"/>
          </a:xfrm>
          <a:prstGeom prst="roundRect">
            <a:avLst>
              <a:gd name="adj" fmla="val 13745"/>
            </a:avLst>
          </a:prstGeom>
          <a:solidFill>
            <a:schemeClr val="bg1">
              <a:alpha val="31000"/>
            </a:schemeClr>
          </a:solidFill>
          <a:ln w="38100">
            <a:solidFill>
              <a:schemeClr val="bg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latinLnBrk="1">
              <a:lnSpc>
                <a:spcPct val="150000"/>
              </a:lnSpc>
            </a:pPr>
            <a:endParaRPr lang="en-US" altLang="ko-KR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285750" indent="-28575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모든 </a:t>
            </a:r>
            <a:r>
              <a:rPr lang="en-US" altLang="ko-KR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HP </a:t>
            </a: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소모 시 붉어지며 게임 종료</a:t>
            </a:r>
            <a:endParaRPr lang="en-US" altLang="ko-KR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285750" indent="-28575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재시작 또는 나가기 버튼 생성</a:t>
            </a:r>
            <a:endParaRPr lang="en-US" altLang="ko-KR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285750" indent="-285750" latinLnBrk="1">
              <a:buFont typeface="Arial" panose="020B0604020202020204" pitchFamily="34" charset="0"/>
              <a:buChar char="•"/>
            </a:pPr>
            <a:endParaRPr lang="en-US" altLang="ko-KR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2" name="AutoShape 3">
            <a:extLst>
              <a:ext uri="{FF2B5EF4-FFF2-40B4-BE49-F238E27FC236}">
                <a16:creationId xmlns:a16="http://schemas.microsoft.com/office/drawing/2014/main" id="{F50B89BD-C226-82E6-935A-19A345D275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92079" y="4214413"/>
            <a:ext cx="3194601" cy="1784493"/>
          </a:xfrm>
          <a:prstGeom prst="roundRect">
            <a:avLst>
              <a:gd name="adj" fmla="val 13745"/>
            </a:avLst>
          </a:prstGeom>
          <a:solidFill>
            <a:schemeClr val="bg1">
              <a:alpha val="31000"/>
            </a:schemeClr>
          </a:solidFill>
          <a:ln w="38100">
            <a:solidFill>
              <a:schemeClr val="bg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marL="285750" indent="-28575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모든 </a:t>
            </a:r>
            <a:r>
              <a:rPr lang="en-US" altLang="ko-KR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Key </a:t>
            </a: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획득 시 팝업 창과 함께 숨겨진 길 및 포탈 생성</a:t>
            </a:r>
            <a:endParaRPr lang="en-US" altLang="ko-KR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285750" indent="-28575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우측 화살표 클릭을 통해 삭제 가능</a:t>
            </a:r>
            <a:endParaRPr lang="en-US" altLang="ko-KR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69C1C23-863B-AF14-400B-0ECA497996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506" y="1260879"/>
            <a:ext cx="4582363" cy="248132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779030E-7C35-7CEE-73B1-08BF431B72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982" y="3831993"/>
            <a:ext cx="4567410" cy="2549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6790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200" b="1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시스템 주요 기능</a:t>
            </a:r>
            <a:r>
              <a:rPr lang="en-US" altLang="ko-KR" sz="3200" b="1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[6/6]</a:t>
            </a:r>
            <a:endParaRPr lang="en-US" altLang="ko-KR" sz="3200" b="1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9" name="AutoShape 3">
            <a:extLst>
              <a:ext uri="{FF2B5EF4-FFF2-40B4-BE49-F238E27FC236}">
                <a16:creationId xmlns:a16="http://schemas.microsoft.com/office/drawing/2014/main" id="{61CBE96E-4160-E0FE-67CE-4A0B3A5B5E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41207" y="1700808"/>
            <a:ext cx="3096344" cy="1728192"/>
          </a:xfrm>
          <a:prstGeom prst="roundRect">
            <a:avLst>
              <a:gd name="adj" fmla="val 13745"/>
            </a:avLst>
          </a:prstGeom>
          <a:solidFill>
            <a:schemeClr val="bg1">
              <a:alpha val="31000"/>
            </a:schemeClr>
          </a:solidFill>
          <a:ln w="38100">
            <a:solidFill>
              <a:schemeClr val="bg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latinLnBrk="1">
              <a:lnSpc>
                <a:spcPct val="150000"/>
              </a:lnSpc>
            </a:pPr>
            <a:endParaRPr lang="en-US" altLang="ko-KR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285750" indent="-28575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기존에 없던 벽이 사라지며 새로운 길이 생성되고 포탈로 이동 가능</a:t>
            </a:r>
            <a:endParaRPr lang="en-US" altLang="ko-KR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285750" indent="-285750" latinLnBrk="1">
              <a:buFont typeface="Arial" panose="020B0604020202020204" pitchFamily="34" charset="0"/>
              <a:buChar char="•"/>
            </a:pPr>
            <a:endParaRPr lang="en-US" altLang="ko-KR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2" name="AutoShape 3">
            <a:extLst>
              <a:ext uri="{FF2B5EF4-FFF2-40B4-BE49-F238E27FC236}">
                <a16:creationId xmlns:a16="http://schemas.microsoft.com/office/drawing/2014/main" id="{F50B89BD-C226-82E6-935A-19A345D275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92079" y="4254197"/>
            <a:ext cx="3194601" cy="1784493"/>
          </a:xfrm>
          <a:prstGeom prst="roundRect">
            <a:avLst>
              <a:gd name="adj" fmla="val 13745"/>
            </a:avLst>
          </a:prstGeom>
          <a:solidFill>
            <a:schemeClr val="bg1">
              <a:alpha val="31000"/>
            </a:schemeClr>
          </a:solidFill>
          <a:ln w="38100">
            <a:solidFill>
              <a:schemeClr val="bg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marL="285750" indent="-28575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포탈에 접촉 시 </a:t>
            </a:r>
            <a:r>
              <a:rPr lang="en-US" altLang="ko-KR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CLEAR </a:t>
            </a: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문구와 함께 탈출 성공</a:t>
            </a:r>
            <a:endParaRPr lang="en-US" altLang="ko-KR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285750" indent="-28575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재시작 또는 나가기 버튼 생성</a:t>
            </a:r>
            <a:endParaRPr lang="en-US" altLang="ko-KR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5629181-DFDC-788C-F22D-20DFD53274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814" y="1355600"/>
            <a:ext cx="4567410" cy="236143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841C761-B77B-A05A-00BF-557E96942C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191" y="3861048"/>
            <a:ext cx="4578033" cy="2361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7272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200" b="1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시 연</a:t>
            </a:r>
            <a:endParaRPr lang="en-US" altLang="ko-KR" sz="3200" b="1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9" name="AutoShape 3">
            <a:extLst>
              <a:ext uri="{FF2B5EF4-FFF2-40B4-BE49-F238E27FC236}">
                <a16:creationId xmlns:a16="http://schemas.microsoft.com/office/drawing/2014/main" id="{61CBE96E-4160-E0FE-67CE-4A0B3A5B5E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1824" y="1531837"/>
            <a:ext cx="7980351" cy="817043"/>
          </a:xfrm>
          <a:prstGeom prst="roundRect">
            <a:avLst>
              <a:gd name="adj" fmla="val 13745"/>
            </a:avLst>
          </a:prstGeom>
          <a:solidFill>
            <a:schemeClr val="bg1">
              <a:alpha val="31000"/>
            </a:schemeClr>
          </a:solidFill>
          <a:ln w="38100">
            <a:solidFill>
              <a:schemeClr val="bg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marL="285750" indent="-28575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b="0" i="0" u="sng" dirty="0">
              <a:effectLst/>
              <a:latin typeface="-apple-system"/>
              <a:hlinkClick r:id="rId3"/>
            </a:endParaRPr>
          </a:p>
          <a:p>
            <a:pPr marL="285750" indent="-28575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0" i="0" u="sng" dirty="0">
                <a:effectLst/>
                <a:latin typeface="-apple-system"/>
                <a:hlinkClick r:id="rId3"/>
              </a:rPr>
              <a:t>https://www.youtube.com/watch?v=ttGIsrLrLVw</a:t>
            </a:r>
            <a:endParaRPr lang="en-US" altLang="ko-KR" sz="1600" b="0" i="0" u="sng" dirty="0">
              <a:effectLst/>
              <a:latin typeface="-apple-system"/>
            </a:endParaRPr>
          </a:p>
          <a:p>
            <a:pPr latinLnBrk="1">
              <a:lnSpc>
                <a:spcPct val="150000"/>
              </a:lnSpc>
            </a:pPr>
            <a:r>
              <a:rPr lang="ko-KR" altLang="en-US" sz="1600" b="1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유튜브 링크 접속을 통해 시연 영상을 확인하실 수 있습니다</a:t>
            </a:r>
            <a:r>
              <a:rPr lang="en-US" altLang="ko-KR" sz="1600" b="1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</a:t>
            </a:r>
          </a:p>
          <a:p>
            <a:pPr latinLnBrk="1">
              <a:lnSpc>
                <a:spcPct val="150000"/>
              </a:lnSpc>
            </a:pPr>
            <a:endParaRPr lang="en-US" altLang="ko-KR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976731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0423CFFD-D47A-DBCD-9483-22CCE7A2A8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7824" y="5373216"/>
            <a:ext cx="8229600" cy="960120"/>
          </a:xfrm>
        </p:spPr>
        <p:txBody>
          <a:bodyPr/>
          <a:lstStyle/>
          <a:p>
            <a:r>
              <a: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감사합니다</a:t>
            </a:r>
            <a:endParaRPr lang="en-US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45AF660-D541-F852-AA68-1C9907DF74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502152" y="6537960"/>
            <a:ext cx="2133600" cy="246888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6D22F896-40B5-4ADD-8801-0D06FADFA095}" type="slidenum">
              <a:rPr lang="en-US" sz="1100" smtClean="0"/>
              <a:pPr>
                <a:lnSpc>
                  <a:spcPct val="90000"/>
                </a:lnSpc>
                <a:spcAft>
                  <a:spcPts val="600"/>
                </a:spcAft>
              </a:pPr>
              <a:t>16</a:t>
            </a:fld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6931936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ChangeArrowheads="1"/>
          </p:cNvSpPr>
          <p:nvPr>
            <p:ph type="title"/>
          </p:nvPr>
        </p:nvSpPr>
        <p:spPr>
          <a:xfrm>
            <a:off x="495328" y="309823"/>
            <a:ext cx="8147248" cy="913830"/>
          </a:xfrm>
        </p:spPr>
        <p:txBody>
          <a:bodyPr>
            <a:normAutofit/>
          </a:bodyPr>
          <a:lstStyle/>
          <a:p>
            <a:r>
              <a:rPr lang="ko-KR" altLang="en-US" sz="3600" b="1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목 차</a:t>
            </a:r>
            <a:endParaRPr lang="en-US" altLang="ko-KR" sz="3600" b="1" dirty="0">
              <a:solidFill>
                <a:schemeClr val="tx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78" name="슬라이드 번호 개체 틀 7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2A001-F457-4514-877C-731DD0A1DCF4}" type="slidenum">
              <a:rPr lang="en-US" altLang="ko-KR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pPr/>
              <a:t>2</a:t>
            </a:fld>
            <a:endParaRPr lang="en-US" altLang="ko-KR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69635" name="Text Box 3"/>
          <p:cNvSpPr txBox="1">
            <a:spLocks noChangeArrowheads="1"/>
          </p:cNvSpPr>
          <p:nvPr/>
        </p:nvSpPr>
        <p:spPr bwMode="auto">
          <a:xfrm>
            <a:off x="1660525" y="722313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endParaRPr lang="ko-KR" altLang="ko-KR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69678" name="AutoShape 46"/>
          <p:cNvSpPr>
            <a:spLocks noChangeArrowheads="1"/>
          </p:cNvSpPr>
          <p:nvPr/>
        </p:nvSpPr>
        <p:spPr bwMode="ltGray">
          <a:xfrm rot="5400000">
            <a:off x="-2422526" y="1474788"/>
            <a:ext cx="4824413" cy="4770438"/>
          </a:xfrm>
          <a:custGeom>
            <a:avLst/>
            <a:gdLst>
              <a:gd name="G0" fmla="+- 10478 0 0"/>
              <a:gd name="G1" fmla="+- -11739500 0 0"/>
              <a:gd name="G2" fmla="+- 0 0 -11739500"/>
              <a:gd name="T0" fmla="*/ 0 256 1"/>
              <a:gd name="T1" fmla="*/ 180 256 1"/>
              <a:gd name="G3" fmla="+- -11739500 T0 T1"/>
              <a:gd name="T2" fmla="*/ 0 256 1"/>
              <a:gd name="T3" fmla="*/ 90 256 1"/>
              <a:gd name="G4" fmla="+- -11739500 T2 T3"/>
              <a:gd name="G5" fmla="*/ G4 2 1"/>
              <a:gd name="T4" fmla="*/ 90 256 1"/>
              <a:gd name="T5" fmla="*/ 0 256 1"/>
              <a:gd name="G6" fmla="+- -11739500 T4 T5"/>
              <a:gd name="G7" fmla="*/ G6 2 1"/>
              <a:gd name="G8" fmla="abs -1173950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10478"/>
              <a:gd name="G18" fmla="*/ 10478 1 2"/>
              <a:gd name="G19" fmla="+- G18 5400 0"/>
              <a:gd name="G20" fmla="cos G19 -11739500"/>
              <a:gd name="G21" fmla="sin G19 -11739500"/>
              <a:gd name="G22" fmla="+- G20 10800 0"/>
              <a:gd name="G23" fmla="+- G21 10800 0"/>
              <a:gd name="G24" fmla="+- 10800 0 G20"/>
              <a:gd name="G25" fmla="+- 10478 10800 0"/>
              <a:gd name="G26" fmla="?: G9 G17 G25"/>
              <a:gd name="G27" fmla="?: G9 0 21600"/>
              <a:gd name="G28" fmla="cos 10800 -11739500"/>
              <a:gd name="G29" fmla="sin 10800 -11739500"/>
              <a:gd name="G30" fmla="sin 10478 -11739500"/>
              <a:gd name="G31" fmla="+- G28 10800 0"/>
              <a:gd name="G32" fmla="+- G29 10800 0"/>
              <a:gd name="G33" fmla="+- G30 10800 0"/>
              <a:gd name="G34" fmla="?: G4 0 G31"/>
              <a:gd name="G35" fmla="?: -11739500 G34 0"/>
              <a:gd name="G36" fmla="?: G6 G35 G31"/>
              <a:gd name="G37" fmla="+- 21600 0 G36"/>
              <a:gd name="G38" fmla="?: G4 0 G33"/>
              <a:gd name="G39" fmla="?: -1173950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162 w 21600"/>
              <a:gd name="T15" fmla="*/ 10638 h 21600"/>
              <a:gd name="T16" fmla="*/ 10800 w 21600"/>
              <a:gd name="T17" fmla="*/ 322 h 21600"/>
              <a:gd name="T18" fmla="*/ 21438 w 21600"/>
              <a:gd name="T19" fmla="*/ 10638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323" y="10641"/>
                </a:moveTo>
                <a:cubicBezTo>
                  <a:pt x="410" y="4916"/>
                  <a:pt x="5075" y="321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-1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gradFill rotWithShape="1">
            <a:gsLst>
              <a:gs pos="0">
                <a:schemeClr val="bg2">
                  <a:gamma/>
                  <a:tint val="45490"/>
                  <a:invGamma/>
                </a:schemeClr>
              </a:gs>
              <a:gs pos="50000">
                <a:schemeClr val="bg2"/>
              </a:gs>
              <a:gs pos="100000">
                <a:schemeClr val="bg2">
                  <a:gamma/>
                  <a:tint val="45490"/>
                  <a:invGamma/>
                </a:schemeClr>
              </a:gs>
            </a:gsLst>
            <a:lin ang="0" scaled="1"/>
          </a:gra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69679" name="AutoShape 47"/>
          <p:cNvSpPr>
            <a:spLocks noChangeArrowheads="1"/>
          </p:cNvSpPr>
          <p:nvPr/>
        </p:nvSpPr>
        <p:spPr bwMode="ltGray">
          <a:xfrm rot="5400000" flipH="1">
            <a:off x="-2016918" y="1910556"/>
            <a:ext cx="4032250" cy="3929063"/>
          </a:xfrm>
          <a:custGeom>
            <a:avLst/>
            <a:gdLst>
              <a:gd name="G0" fmla="+- 56 0 0"/>
              <a:gd name="G1" fmla="+- 11796480 0 0"/>
              <a:gd name="G2" fmla="+- 0 0 11796480"/>
              <a:gd name="T0" fmla="*/ 0 256 1"/>
              <a:gd name="T1" fmla="*/ 180 256 1"/>
              <a:gd name="G3" fmla="+- 11796480 T0 T1"/>
              <a:gd name="T2" fmla="*/ 0 256 1"/>
              <a:gd name="T3" fmla="*/ 90 256 1"/>
              <a:gd name="G4" fmla="+- 11796480 T2 T3"/>
              <a:gd name="G5" fmla="*/ G4 2 1"/>
              <a:gd name="T4" fmla="*/ 90 256 1"/>
              <a:gd name="T5" fmla="*/ 0 256 1"/>
              <a:gd name="G6" fmla="+- 11796480 T4 T5"/>
              <a:gd name="G7" fmla="*/ G6 2 1"/>
              <a:gd name="G8" fmla="abs 1179648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56"/>
              <a:gd name="G18" fmla="*/ 56 1 2"/>
              <a:gd name="G19" fmla="+- G18 5400 0"/>
              <a:gd name="G20" fmla="cos G19 11796480"/>
              <a:gd name="G21" fmla="sin G19 11796480"/>
              <a:gd name="G22" fmla="+- G20 10800 0"/>
              <a:gd name="G23" fmla="+- G21 10800 0"/>
              <a:gd name="G24" fmla="+- 10800 0 G20"/>
              <a:gd name="G25" fmla="+- 56 10800 0"/>
              <a:gd name="G26" fmla="?: G9 G17 G25"/>
              <a:gd name="G27" fmla="?: G9 0 21600"/>
              <a:gd name="G28" fmla="cos 10800 11796480"/>
              <a:gd name="G29" fmla="sin 10800 11796480"/>
              <a:gd name="G30" fmla="sin 56 11796480"/>
              <a:gd name="G31" fmla="+- G28 10800 0"/>
              <a:gd name="G32" fmla="+- G29 10800 0"/>
              <a:gd name="G33" fmla="+- G30 10800 0"/>
              <a:gd name="G34" fmla="?: G4 0 G31"/>
              <a:gd name="G35" fmla="?: 11796480 G34 0"/>
              <a:gd name="G36" fmla="?: G6 G35 G31"/>
              <a:gd name="G37" fmla="+- 21600 0 G36"/>
              <a:gd name="G38" fmla="?: G4 0 G33"/>
              <a:gd name="G39" fmla="?: 1179648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5372 w 21600"/>
              <a:gd name="T15" fmla="*/ 10800 h 21600"/>
              <a:gd name="T16" fmla="*/ 10800 w 21600"/>
              <a:gd name="T17" fmla="*/ 10744 h 21600"/>
              <a:gd name="T18" fmla="*/ 16228 w 21600"/>
              <a:gd name="T19" fmla="*/ 10800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10744" y="10800"/>
                </a:moveTo>
                <a:cubicBezTo>
                  <a:pt x="10744" y="10769"/>
                  <a:pt x="10769" y="10744"/>
                  <a:pt x="10800" y="10744"/>
                </a:cubicBezTo>
                <a:cubicBezTo>
                  <a:pt x="10830" y="10743"/>
                  <a:pt x="10855" y="10769"/>
                  <a:pt x="10856" y="10799"/>
                </a:cubicBezTo>
                <a:lnTo>
                  <a:pt x="21600" y="10800"/>
                </a:ln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lose/>
              </a:path>
            </a:pathLst>
          </a:custGeom>
          <a:gradFill rotWithShape="1">
            <a:gsLst>
              <a:gs pos="0">
                <a:schemeClr val="hlink">
                  <a:alpha val="36000"/>
                </a:schemeClr>
              </a:gs>
              <a:gs pos="100000">
                <a:schemeClr val="hlink">
                  <a:gamma/>
                  <a:tint val="0"/>
                  <a:invGamma/>
                </a:schemeClr>
              </a:gs>
            </a:gsLst>
            <a:lin ang="5400000" scaled="1"/>
          </a:gradFill>
          <a:ln w="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69680" name="AutoShape 48"/>
          <p:cNvSpPr>
            <a:spLocks noChangeArrowheads="1"/>
          </p:cNvSpPr>
          <p:nvPr/>
        </p:nvSpPr>
        <p:spPr bwMode="gray">
          <a:xfrm>
            <a:off x="2458474" y="4208261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ko-KR" altLang="en-US" b="1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시스템 주요 기능</a:t>
            </a:r>
            <a:endParaRPr lang="en-US" altLang="ko-KR" b="1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69681" name="AutoShape 49"/>
          <p:cNvSpPr>
            <a:spLocks noChangeArrowheads="1"/>
          </p:cNvSpPr>
          <p:nvPr/>
        </p:nvSpPr>
        <p:spPr bwMode="gray">
          <a:xfrm>
            <a:off x="2686098" y="3592510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ko-KR" altLang="en-US" b="1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프로젝트 플로우</a:t>
            </a:r>
            <a:endParaRPr lang="en-US" altLang="ko-KR" b="1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69682" name="AutoShape 50"/>
          <p:cNvSpPr>
            <a:spLocks noChangeArrowheads="1"/>
          </p:cNvSpPr>
          <p:nvPr/>
        </p:nvSpPr>
        <p:spPr bwMode="gray">
          <a:xfrm>
            <a:off x="2399060" y="3016446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ko-KR" altLang="en-US" b="1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개발 환경</a:t>
            </a:r>
            <a:endParaRPr lang="en-US" altLang="ko-KR" b="1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69683" name="AutoShape 51"/>
          <p:cNvSpPr>
            <a:spLocks noChangeArrowheads="1"/>
          </p:cNvSpPr>
          <p:nvPr/>
        </p:nvSpPr>
        <p:spPr bwMode="gray">
          <a:xfrm>
            <a:off x="2183036" y="2441793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ko-KR" altLang="en-US" b="1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시스템 요구분석</a:t>
            </a:r>
            <a:endParaRPr lang="en-US" altLang="ko-KR" b="1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69684" name="AutoShape 52"/>
          <p:cNvSpPr>
            <a:spLocks noChangeArrowheads="1"/>
          </p:cNvSpPr>
          <p:nvPr/>
        </p:nvSpPr>
        <p:spPr bwMode="gray">
          <a:xfrm>
            <a:off x="1691680" y="1864318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ko-KR" altLang="en-US" b="1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프로젝트 개요</a:t>
            </a:r>
            <a:endParaRPr lang="en-US" altLang="ko-KR" b="1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grpSp>
        <p:nvGrpSpPr>
          <p:cNvPr id="69685" name="Group 53"/>
          <p:cNvGrpSpPr>
            <a:grpSpLocks/>
          </p:cNvGrpSpPr>
          <p:nvPr/>
        </p:nvGrpSpPr>
        <p:grpSpPr bwMode="auto">
          <a:xfrm>
            <a:off x="1259632" y="1844824"/>
            <a:ext cx="578084" cy="436684"/>
            <a:chOff x="2078" y="1387"/>
            <a:chExt cx="1615" cy="2201"/>
          </a:xfrm>
        </p:grpSpPr>
        <p:sp>
          <p:nvSpPr>
            <p:cNvPr id="69686" name="Oval 54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69687" name="Oval 55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69688" name="Oval 56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ko-KR" altLang="en-US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69689" name="Oval 57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ko-KR" altLang="en-US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69690" name="Oval 58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ko-KR" altLang="en-US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69691" name="Oval 59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ko-KR" altLang="en-US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</p:grpSp>
      <p:grpSp>
        <p:nvGrpSpPr>
          <p:cNvPr id="69692" name="Group 60"/>
          <p:cNvGrpSpPr>
            <a:grpSpLocks/>
          </p:cNvGrpSpPr>
          <p:nvPr/>
        </p:nvGrpSpPr>
        <p:grpSpPr bwMode="auto">
          <a:xfrm>
            <a:off x="1763688" y="2439762"/>
            <a:ext cx="578084" cy="436684"/>
            <a:chOff x="2078" y="1387"/>
            <a:chExt cx="1615" cy="2201"/>
          </a:xfrm>
        </p:grpSpPr>
        <p:sp>
          <p:nvSpPr>
            <p:cNvPr id="69693" name="Oval 61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69694" name="Oval 62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69695" name="Oval 63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ko-KR" altLang="en-US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69696" name="Oval 64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48BE67">
                    <a:gamma/>
                    <a:shade val="0"/>
                    <a:invGamma/>
                  </a:srgbClr>
                </a:gs>
                <a:gs pos="100000">
                  <a:srgbClr val="48BE67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ko-KR" altLang="en-US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69697" name="Oval 65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ko-KR" altLang="en-US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69698" name="Oval 66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48BE67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ko-KR" altLang="en-US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</p:grpSp>
      <p:grpSp>
        <p:nvGrpSpPr>
          <p:cNvPr id="69699" name="Group 67"/>
          <p:cNvGrpSpPr>
            <a:grpSpLocks/>
          </p:cNvGrpSpPr>
          <p:nvPr/>
        </p:nvGrpSpPr>
        <p:grpSpPr bwMode="auto">
          <a:xfrm>
            <a:off x="1979712" y="2984252"/>
            <a:ext cx="578084" cy="436684"/>
            <a:chOff x="2078" y="1387"/>
            <a:chExt cx="1615" cy="2201"/>
          </a:xfrm>
        </p:grpSpPr>
        <p:sp>
          <p:nvSpPr>
            <p:cNvPr id="69700" name="Oval 68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69701" name="Oval 69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69702" name="Oval 70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ko-KR" altLang="en-US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69703" name="Oval 71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ko-KR" altLang="en-US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69704" name="Oval 72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ko-KR" altLang="en-US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69705" name="Oval 73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ko-KR" altLang="en-US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</p:grpSp>
      <p:grpSp>
        <p:nvGrpSpPr>
          <p:cNvPr id="69706" name="Group 74"/>
          <p:cNvGrpSpPr>
            <a:grpSpLocks/>
          </p:cNvGrpSpPr>
          <p:nvPr/>
        </p:nvGrpSpPr>
        <p:grpSpPr bwMode="auto">
          <a:xfrm>
            <a:off x="2235000" y="3585716"/>
            <a:ext cx="578084" cy="436684"/>
            <a:chOff x="2078" y="1387"/>
            <a:chExt cx="1615" cy="2201"/>
          </a:xfrm>
        </p:grpSpPr>
        <p:sp>
          <p:nvSpPr>
            <p:cNvPr id="69707" name="Oval 75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69708" name="Oval 76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69709" name="Oval 77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ko-KR" altLang="en-US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69710" name="Oval 78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ko-KR" altLang="en-US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69711" name="Oval 79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ko-KR" altLang="en-US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69712" name="Oval 80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8D67E1"/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ko-KR" altLang="en-US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</p:grpSp>
      <p:grpSp>
        <p:nvGrpSpPr>
          <p:cNvPr id="69713" name="Group 81"/>
          <p:cNvGrpSpPr>
            <a:grpSpLocks/>
          </p:cNvGrpSpPr>
          <p:nvPr/>
        </p:nvGrpSpPr>
        <p:grpSpPr bwMode="auto">
          <a:xfrm>
            <a:off x="2051720" y="4149080"/>
            <a:ext cx="539545" cy="436684"/>
            <a:chOff x="2078" y="1387"/>
            <a:chExt cx="1615" cy="2201"/>
          </a:xfrm>
        </p:grpSpPr>
        <p:sp>
          <p:nvSpPr>
            <p:cNvPr id="69714" name="Oval 8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69715" name="Oval 8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69716" name="Oval 84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ko-KR" altLang="en-US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69717" name="Oval 85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ko-KR" altLang="en-US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69718" name="Oval 86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ko-KR" altLang="en-US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69719" name="Oval 87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ko-KR" altLang="en-US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</p:grpSp>
      <p:sp>
        <p:nvSpPr>
          <p:cNvPr id="2" name="AutoShape 52">
            <a:extLst>
              <a:ext uri="{FF2B5EF4-FFF2-40B4-BE49-F238E27FC236}">
                <a16:creationId xmlns:a16="http://schemas.microsoft.com/office/drawing/2014/main" id="{48420A8F-6B6F-BA16-A3BA-2731181E9C9A}"/>
              </a:ext>
            </a:extLst>
          </p:cNvPr>
          <p:cNvSpPr>
            <a:spLocks noChangeArrowheads="1"/>
          </p:cNvSpPr>
          <p:nvPr/>
        </p:nvSpPr>
        <p:spPr bwMode="gray">
          <a:xfrm>
            <a:off x="1043608" y="1288254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ko-KR" altLang="en-US" b="1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 개</a:t>
            </a:r>
            <a:endParaRPr lang="en-US" altLang="ko-KR" b="1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grpSp>
        <p:nvGrpSpPr>
          <p:cNvPr id="3" name="Group 53">
            <a:extLst>
              <a:ext uri="{FF2B5EF4-FFF2-40B4-BE49-F238E27FC236}">
                <a16:creationId xmlns:a16="http://schemas.microsoft.com/office/drawing/2014/main" id="{FFCBEFCF-BA48-E7ED-4110-A9BA1CCC3A0F}"/>
              </a:ext>
            </a:extLst>
          </p:cNvPr>
          <p:cNvGrpSpPr>
            <a:grpSpLocks/>
          </p:cNvGrpSpPr>
          <p:nvPr/>
        </p:nvGrpSpPr>
        <p:grpSpPr bwMode="auto">
          <a:xfrm>
            <a:off x="611560" y="1268760"/>
            <a:ext cx="578084" cy="436684"/>
            <a:chOff x="2078" y="1387"/>
            <a:chExt cx="1615" cy="2201"/>
          </a:xfrm>
        </p:grpSpPr>
        <p:sp>
          <p:nvSpPr>
            <p:cNvPr id="4" name="Oval 54">
              <a:extLst>
                <a:ext uri="{FF2B5EF4-FFF2-40B4-BE49-F238E27FC236}">
                  <a16:creationId xmlns:a16="http://schemas.microsoft.com/office/drawing/2014/main" id="{77509D24-7CD7-E13D-99BE-85F64495630C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5" name="Oval 55">
              <a:extLst>
                <a:ext uri="{FF2B5EF4-FFF2-40B4-BE49-F238E27FC236}">
                  <a16:creationId xmlns:a16="http://schemas.microsoft.com/office/drawing/2014/main" id="{3F5EEA36-6585-B3F6-55F6-B82BB6490516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6" name="Oval 56">
              <a:extLst>
                <a:ext uri="{FF2B5EF4-FFF2-40B4-BE49-F238E27FC236}">
                  <a16:creationId xmlns:a16="http://schemas.microsoft.com/office/drawing/2014/main" id="{6D548EAD-7EA0-A7F1-4B5C-00D3285B9386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ko-KR" altLang="en-US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7" name="Oval 57">
              <a:extLst>
                <a:ext uri="{FF2B5EF4-FFF2-40B4-BE49-F238E27FC236}">
                  <a16:creationId xmlns:a16="http://schemas.microsoft.com/office/drawing/2014/main" id="{22B8C258-D259-EC3A-33C9-F745A9E53D50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ko-KR" altLang="en-US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8" name="Oval 58">
              <a:extLst>
                <a:ext uri="{FF2B5EF4-FFF2-40B4-BE49-F238E27FC236}">
                  <a16:creationId xmlns:a16="http://schemas.microsoft.com/office/drawing/2014/main" id="{76EBE7F1-CE03-C466-D5BF-0816A64F6124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ko-KR" altLang="en-US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9" name="Oval 59">
              <a:extLst>
                <a:ext uri="{FF2B5EF4-FFF2-40B4-BE49-F238E27FC236}">
                  <a16:creationId xmlns:a16="http://schemas.microsoft.com/office/drawing/2014/main" id="{535CEFD7-E3C8-4BEE-E8DA-901A78FD7602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solidFill>
              <a:srgbClr val="B94C1C"/>
            </a:soli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</p:grpSp>
      <p:sp>
        <p:nvSpPr>
          <p:cNvPr id="10" name="AutoShape 48">
            <a:extLst>
              <a:ext uri="{FF2B5EF4-FFF2-40B4-BE49-F238E27FC236}">
                <a16:creationId xmlns:a16="http://schemas.microsoft.com/office/drawing/2014/main" id="{37DEB8C6-8432-5714-F004-397D4C8EC466}"/>
              </a:ext>
            </a:extLst>
          </p:cNvPr>
          <p:cNvSpPr>
            <a:spLocks noChangeArrowheads="1"/>
          </p:cNvSpPr>
          <p:nvPr/>
        </p:nvSpPr>
        <p:spPr bwMode="gray">
          <a:xfrm>
            <a:off x="2242450" y="4784325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ko-KR" altLang="en-US" b="1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시연</a:t>
            </a:r>
            <a:endParaRPr lang="en-US" altLang="ko-KR" b="1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grpSp>
        <p:nvGrpSpPr>
          <p:cNvPr id="11" name="Group 81">
            <a:extLst>
              <a:ext uri="{FF2B5EF4-FFF2-40B4-BE49-F238E27FC236}">
                <a16:creationId xmlns:a16="http://schemas.microsoft.com/office/drawing/2014/main" id="{F4CF2066-D731-6550-21AD-47FF1003818B}"/>
              </a:ext>
            </a:extLst>
          </p:cNvPr>
          <p:cNvGrpSpPr>
            <a:grpSpLocks/>
          </p:cNvGrpSpPr>
          <p:nvPr/>
        </p:nvGrpSpPr>
        <p:grpSpPr bwMode="auto">
          <a:xfrm>
            <a:off x="1835696" y="4725144"/>
            <a:ext cx="539545" cy="436684"/>
            <a:chOff x="2078" y="1387"/>
            <a:chExt cx="1615" cy="2201"/>
          </a:xfrm>
        </p:grpSpPr>
        <p:sp>
          <p:nvSpPr>
            <p:cNvPr id="12" name="Oval 82">
              <a:extLst>
                <a:ext uri="{FF2B5EF4-FFF2-40B4-BE49-F238E27FC236}">
                  <a16:creationId xmlns:a16="http://schemas.microsoft.com/office/drawing/2014/main" id="{72224F96-4695-0A96-39EF-CF91CF583A25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13" name="Oval 83">
              <a:extLst>
                <a:ext uri="{FF2B5EF4-FFF2-40B4-BE49-F238E27FC236}">
                  <a16:creationId xmlns:a16="http://schemas.microsoft.com/office/drawing/2014/main" id="{71105E48-CE58-790F-C04A-39E80CEE2B89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14" name="Oval 84">
              <a:extLst>
                <a:ext uri="{FF2B5EF4-FFF2-40B4-BE49-F238E27FC236}">
                  <a16:creationId xmlns:a16="http://schemas.microsoft.com/office/drawing/2014/main" id="{A61A5253-4A3E-7038-F37E-A57CDE867D7C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ko-KR" altLang="en-US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15" name="Oval 85">
              <a:extLst>
                <a:ext uri="{FF2B5EF4-FFF2-40B4-BE49-F238E27FC236}">
                  <a16:creationId xmlns:a16="http://schemas.microsoft.com/office/drawing/2014/main" id="{608BEDFF-A64F-2E48-AE3F-61CA6A2D1F00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ko-KR" altLang="en-US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16" name="Oval 86">
              <a:extLst>
                <a:ext uri="{FF2B5EF4-FFF2-40B4-BE49-F238E27FC236}">
                  <a16:creationId xmlns:a16="http://schemas.microsoft.com/office/drawing/2014/main" id="{D285AD8D-30E6-BD9B-2527-EACCE03FCF07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ko-KR" altLang="en-US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17" name="Oval 87">
              <a:extLst>
                <a:ext uri="{FF2B5EF4-FFF2-40B4-BE49-F238E27FC236}">
                  <a16:creationId xmlns:a16="http://schemas.microsoft.com/office/drawing/2014/main" id="{CC2C64BF-51DC-6181-8AB9-D6401C3C7CE9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solidFill>
              <a:srgbClr val="D1A700"/>
            </a:soli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>
            <a:extLst>
              <a:ext uri="{FF2B5EF4-FFF2-40B4-BE49-F238E27FC236}">
                <a16:creationId xmlns:a16="http://schemas.microsoft.com/office/drawing/2014/main" id="{1D07B781-74B0-2583-BE1A-12B0FDFD63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56050" y="1124744"/>
            <a:ext cx="3070176" cy="4968551"/>
          </a:xfrm>
          <a:prstGeom prst="roundRect">
            <a:avLst>
              <a:gd name="adj" fmla="val 13745"/>
            </a:avLst>
          </a:prstGeom>
          <a:solidFill>
            <a:schemeClr val="bg1">
              <a:alpha val="31000"/>
            </a:schemeClr>
          </a:solidFill>
          <a:ln w="38100">
            <a:solidFill>
              <a:schemeClr val="bg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eaLnBrk="0" hangingPunct="0"/>
            <a:endParaRPr lang="en-US" altLang="ko-KR" sz="1400" dirty="0">
              <a:latin typeface="Verdana" pitchFamily="34" charset="0"/>
              <a:ea typeface="굴림" charset="-127"/>
            </a:endParaRPr>
          </a:p>
        </p:txBody>
      </p:sp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200" b="1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소 개</a:t>
            </a:r>
            <a:endParaRPr lang="en-US" altLang="ko-KR" sz="3200" b="1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D2FD7F0E-DB6D-4416-9CB8-EE515410E3F6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012160" y="1268760"/>
            <a:ext cx="3003722" cy="496855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kern="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깃허브를 사용하여 개인 저장소에 프로젝트 파일과 유튜브 영상 링크를 업로드하였습니다</a:t>
            </a:r>
            <a:r>
              <a:rPr lang="en-US" altLang="ko-KR" sz="1400" kern="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kern="0" dirty="0">
              <a:solidFill>
                <a:srgbClr val="00000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Unity</a:t>
            </a:r>
            <a:r>
              <a:rPr lang="ko-KR" altLang="en-US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를 활용한 </a:t>
            </a:r>
            <a:r>
              <a:rPr lang="en-US" altLang="ko-KR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3D </a:t>
            </a:r>
            <a:r>
              <a:rPr lang="ko-KR" altLang="en-US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탈출 게임</a:t>
            </a:r>
            <a:endParaRPr lang="en-US" altLang="ko-KR" sz="14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개발인원</a:t>
            </a:r>
            <a:r>
              <a:rPr lang="en-US" altLang="ko-KR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: </a:t>
            </a:r>
            <a:r>
              <a:rPr lang="ko-KR" altLang="en-US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총 </a:t>
            </a:r>
            <a:r>
              <a:rPr lang="en-US" altLang="ko-KR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2</a:t>
            </a:r>
            <a:r>
              <a:rPr lang="ko-KR" altLang="en-US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명</a:t>
            </a:r>
            <a:endParaRPr lang="en-US" altLang="ko-KR" sz="14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개발기간 </a:t>
            </a:r>
            <a:r>
              <a:rPr lang="en-US" altLang="ko-KR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: 7</a:t>
            </a:r>
            <a:r>
              <a:rPr lang="ko-KR" altLang="en-US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주</a:t>
            </a:r>
            <a:endParaRPr lang="en-US" altLang="ko-KR" sz="14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0" indent="0" algn="ctr">
              <a:lnSpc>
                <a:spcPct val="150000"/>
              </a:lnSpc>
              <a:buNone/>
            </a:pPr>
            <a:r>
              <a:rPr lang="en-US" altLang="ko-KR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(2022.05.03 ~ 2022.06.21)</a:t>
            </a:r>
          </a:p>
          <a:p>
            <a:pPr marL="0" indent="0">
              <a:lnSpc>
                <a:spcPct val="150000"/>
              </a:lnSpc>
              <a:buNone/>
            </a:pPr>
            <a:endParaRPr lang="en-US" altLang="ko-KR" sz="14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개발언어 </a:t>
            </a:r>
            <a:r>
              <a:rPr lang="en-US" altLang="ko-KR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: C#</a:t>
            </a:r>
            <a:endParaRPr lang="ko-KR" altLang="en-US" sz="14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EA99A22-1595-B94C-8400-1921CC9848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592" y="1628800"/>
            <a:ext cx="5596481" cy="4119433"/>
          </a:xfrm>
          <a:prstGeom prst="rect">
            <a:avLst/>
          </a:prstGeom>
        </p:spPr>
      </p:pic>
      <p:sp>
        <p:nvSpPr>
          <p:cNvPr id="7" name="화살표: 갈매기형 수장 6">
            <a:hlinkClick r:id="rId4"/>
            <a:extLst>
              <a:ext uri="{FF2B5EF4-FFF2-40B4-BE49-F238E27FC236}">
                <a16:creationId xmlns:a16="http://schemas.microsoft.com/office/drawing/2014/main" id="{AF851503-ED3B-8514-C475-1D37ECA2D5C1}"/>
              </a:ext>
            </a:extLst>
          </p:cNvPr>
          <p:cNvSpPr/>
          <p:nvPr/>
        </p:nvSpPr>
        <p:spPr>
          <a:xfrm>
            <a:off x="8337063" y="5779712"/>
            <a:ext cx="576064" cy="504055"/>
          </a:xfrm>
          <a:prstGeom prst="chevron">
            <a:avLst>
              <a:gd name="adj" fmla="val 38296"/>
            </a:avLst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생각 풍선: 구름 모양 7">
            <a:extLst>
              <a:ext uri="{FF2B5EF4-FFF2-40B4-BE49-F238E27FC236}">
                <a16:creationId xmlns:a16="http://schemas.microsoft.com/office/drawing/2014/main" id="{202F3A94-085F-5A4D-32BE-74F603F24C2D}"/>
              </a:ext>
            </a:extLst>
          </p:cNvPr>
          <p:cNvSpPr/>
          <p:nvPr/>
        </p:nvSpPr>
        <p:spPr>
          <a:xfrm>
            <a:off x="6479654" y="5760048"/>
            <a:ext cx="1369267" cy="480827"/>
          </a:xfrm>
          <a:prstGeom prst="cloudCallout">
            <a:avLst>
              <a:gd name="adj1" fmla="val 77230"/>
              <a:gd name="adj2" fmla="val 37467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Git </a:t>
            </a:r>
            <a:r>
              <a:rPr lang="ko-KR" altLang="en-US" sz="10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구경하기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>
            <a:extLst>
              <a:ext uri="{FF2B5EF4-FFF2-40B4-BE49-F238E27FC236}">
                <a16:creationId xmlns:a16="http://schemas.microsoft.com/office/drawing/2014/main" id="{1D07B781-74B0-2583-BE1A-12B0FDFD63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9532" y="1916832"/>
            <a:ext cx="8316924" cy="1440160"/>
          </a:xfrm>
          <a:prstGeom prst="roundRect">
            <a:avLst>
              <a:gd name="adj" fmla="val 13745"/>
            </a:avLst>
          </a:prstGeom>
          <a:solidFill>
            <a:schemeClr val="bg1">
              <a:alpha val="31000"/>
            </a:schemeClr>
          </a:solidFill>
          <a:ln w="38100">
            <a:solidFill>
              <a:schemeClr val="bg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eaLnBrk="0" hangingPunct="0"/>
            <a:endParaRPr lang="en-US" altLang="ko-KR" sz="1400" dirty="0">
              <a:latin typeface="Verdana" pitchFamily="34" charset="0"/>
              <a:ea typeface="굴림" charset="-127"/>
            </a:endParaRPr>
          </a:p>
        </p:txBody>
      </p:sp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200" b="1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프로젝트 개요 </a:t>
            </a:r>
            <a:r>
              <a:rPr lang="en-US" altLang="ko-KR" sz="3200" b="1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[1/2]</a:t>
            </a:r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D2FD7F0E-DB6D-4416-9CB8-EE515410E3F6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23528" y="1988840"/>
            <a:ext cx="8136904" cy="1656184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kern="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빛이 없는 외딴 섬에 나홀로 남겨진 상황</a:t>
            </a:r>
            <a:r>
              <a:rPr lang="en-US" altLang="ko-KR" sz="2000" kern="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2000" kern="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좀비 세상에서 열쇠를 찾고 섬을 탈출하는 </a:t>
            </a:r>
            <a:r>
              <a:rPr lang="en-US" altLang="ko-KR" sz="2000" kern="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3D </a:t>
            </a:r>
            <a:r>
              <a:rPr lang="ko-KR" altLang="en-US" sz="2000" kern="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탈출 어플리케이션 </a:t>
            </a:r>
            <a:r>
              <a:rPr lang="en-US" altLang="ko-KR" sz="2000" kern="0" spc="0" dirty="0">
                <a:solidFill>
                  <a:srgbClr val="000000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endParaRPr lang="ko-KR" altLang="en-US" sz="2000" kern="0" spc="0" dirty="0">
              <a:solidFill>
                <a:srgbClr val="000000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endParaRPr lang="ko-KR" altLang="en-US" sz="20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4" name="AutoShape 5">
            <a:extLst>
              <a:ext uri="{FF2B5EF4-FFF2-40B4-BE49-F238E27FC236}">
                <a16:creationId xmlns:a16="http://schemas.microsoft.com/office/drawing/2014/main" id="{39920494-6AA8-281C-D9D0-06369DDE5E89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440650" y="1323062"/>
            <a:ext cx="3051230" cy="633240"/>
          </a:xfrm>
          <a:prstGeom prst="roundRect">
            <a:avLst>
              <a:gd name="adj" fmla="val 9106"/>
            </a:avLst>
          </a:prstGeom>
          <a:solidFill>
            <a:srgbClr val="FADDC1"/>
          </a:solidFill>
          <a:ln>
            <a:headEnd/>
            <a:tailEnd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none" anchor="ctr"/>
          <a:lstStyle/>
          <a:p>
            <a:pPr algn="ctr" eaLnBrk="0" hangingPunct="0"/>
            <a:r>
              <a:rPr lang="en-US" altLang="ko-KR" b="1" dirty="0">
                <a:solidFill>
                  <a:schemeClr val="tx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Zombie_Run</a:t>
            </a:r>
            <a:r>
              <a:rPr lang="ko-KR" altLang="en-US" b="1" dirty="0">
                <a:solidFill>
                  <a:schemeClr val="tx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이란</a:t>
            </a:r>
            <a:r>
              <a:rPr lang="en-US" altLang="ko-KR" b="1" dirty="0">
                <a:solidFill>
                  <a:schemeClr val="tx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4308460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3">
            <a:extLst>
              <a:ext uri="{FF2B5EF4-FFF2-40B4-BE49-F238E27FC236}">
                <a16:creationId xmlns:a16="http://schemas.microsoft.com/office/drawing/2014/main" id="{893730DA-8EDC-EA18-54B9-0A131E2114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9532" y="4437112"/>
            <a:ext cx="8316924" cy="1440160"/>
          </a:xfrm>
          <a:prstGeom prst="roundRect">
            <a:avLst>
              <a:gd name="adj" fmla="val 13745"/>
            </a:avLst>
          </a:prstGeom>
          <a:solidFill>
            <a:schemeClr val="bg1">
              <a:alpha val="31000"/>
            </a:schemeClr>
          </a:solidFill>
          <a:ln w="38100">
            <a:solidFill>
              <a:schemeClr val="bg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eaLnBrk="0" hangingPunct="0"/>
            <a:endParaRPr lang="en-US" altLang="ko-KR" sz="1400" dirty="0">
              <a:latin typeface="Verdana" pitchFamily="34" charset="0"/>
              <a:ea typeface="굴림" charset="-127"/>
            </a:endParaRPr>
          </a:p>
        </p:txBody>
      </p:sp>
      <p:sp>
        <p:nvSpPr>
          <p:cNvPr id="3" name="AutoShape 3">
            <a:extLst>
              <a:ext uri="{FF2B5EF4-FFF2-40B4-BE49-F238E27FC236}">
                <a16:creationId xmlns:a16="http://schemas.microsoft.com/office/drawing/2014/main" id="{1D07B781-74B0-2583-BE1A-12B0FDFD63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9532" y="1988840"/>
            <a:ext cx="8316924" cy="1440160"/>
          </a:xfrm>
          <a:prstGeom prst="roundRect">
            <a:avLst>
              <a:gd name="adj" fmla="val 13745"/>
            </a:avLst>
          </a:prstGeom>
          <a:solidFill>
            <a:schemeClr val="bg1">
              <a:alpha val="31000"/>
            </a:schemeClr>
          </a:solidFill>
          <a:ln w="38100">
            <a:solidFill>
              <a:schemeClr val="bg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eaLnBrk="0" hangingPunct="0"/>
            <a:endParaRPr lang="en-US" altLang="ko-KR" sz="1400" dirty="0">
              <a:latin typeface="Verdana" pitchFamily="34" charset="0"/>
              <a:ea typeface="굴림" charset="-127"/>
            </a:endParaRPr>
          </a:p>
        </p:txBody>
      </p:sp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200" b="1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프로젝트 개요 </a:t>
            </a:r>
            <a:r>
              <a:rPr lang="en-US" altLang="ko-KR" sz="3200" b="1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[2/2]</a:t>
            </a:r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D2FD7F0E-DB6D-4416-9CB8-EE515410E3F6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95536" y="2132856"/>
            <a:ext cx="8316924" cy="4725144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ko-KR" altLang="en-US" sz="1800" kern="0" spc="0" dirty="0"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여름을 맞이하여 무더움을 이겨 내고자 </a:t>
            </a:r>
            <a:r>
              <a:rPr lang="en-US" altLang="ko-KR" sz="1800" kern="0" spc="0" dirty="0"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‘</a:t>
            </a:r>
            <a:r>
              <a:rPr lang="ko-KR" altLang="en-US" sz="1800" kern="0" spc="0" dirty="0"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공포</a:t>
            </a:r>
            <a:r>
              <a:rPr lang="en-US" altLang="ko-KR" sz="1800" kern="0" spc="0" dirty="0"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＇</a:t>
            </a:r>
            <a:r>
              <a:rPr lang="ko-KR" altLang="en-US" sz="1800" kern="0" spc="0" dirty="0"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라는 타이틀을 생각하게 되었다</a:t>
            </a:r>
            <a:r>
              <a:rPr lang="en-US" altLang="ko-KR" sz="1800" kern="0" spc="0" dirty="0"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 </a:t>
            </a:r>
            <a:r>
              <a:rPr lang="ko-KR" altLang="en-US" sz="1800" kern="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그리하여 좀비 들로부터 열쇠를 찾아 탈출하는 프로젝트를 계획하게 되었다</a:t>
            </a:r>
            <a:r>
              <a:rPr lang="en-US" altLang="ko-KR" sz="1800" kern="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</a:t>
            </a:r>
          </a:p>
          <a:p>
            <a:endParaRPr lang="en-US" altLang="ko-KR" sz="1800" kern="0" dirty="0">
              <a:solidFill>
                <a:srgbClr val="00000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endParaRPr lang="en-US" altLang="ko-KR" sz="1800" kern="0" dirty="0">
              <a:solidFill>
                <a:srgbClr val="00000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0" indent="0">
              <a:buNone/>
            </a:pPr>
            <a:endParaRPr lang="en-US" altLang="ko-KR" sz="1800" kern="0" dirty="0">
              <a:solidFill>
                <a:srgbClr val="00000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0" indent="0">
              <a:buNone/>
            </a:pPr>
            <a:endParaRPr lang="en-US" altLang="ko-KR" sz="1800" kern="0" dirty="0">
              <a:solidFill>
                <a:srgbClr val="00000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0" indent="0">
              <a:buNone/>
            </a:pPr>
            <a:endParaRPr lang="en-US" altLang="ko-KR" sz="1800" kern="0" dirty="0">
              <a:solidFill>
                <a:srgbClr val="00000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endParaRPr lang="en-US" altLang="ko-KR" sz="1800" kern="0" dirty="0">
              <a:solidFill>
                <a:srgbClr val="00000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800" kern="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Collider</a:t>
            </a:r>
            <a:r>
              <a:rPr lang="ko-KR" altLang="en-US" sz="1800" kern="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와 방향키 및 </a:t>
            </a:r>
            <a:r>
              <a:rPr lang="en-US" altLang="ko-KR" sz="1800" kern="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Shift</a:t>
            </a:r>
            <a:r>
              <a:rPr lang="ko-KR" altLang="en-US" sz="1800" kern="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키를 활용하여 사용자 움직임을 제어하고 기능을 제공한다</a:t>
            </a:r>
            <a:r>
              <a:rPr lang="en-US" altLang="ko-KR" sz="1800" kern="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</a:t>
            </a:r>
            <a:r>
              <a:rPr lang="ko-KR" altLang="en-US" sz="1800" kern="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endParaRPr lang="en-US" altLang="ko-KR" sz="1800" kern="0" dirty="0">
              <a:solidFill>
                <a:srgbClr val="00000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800" kern="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Navigation-AI</a:t>
            </a:r>
            <a:r>
              <a:rPr lang="ko-KR" altLang="en-US" sz="1800" kern="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를 사용할 수 있다</a:t>
            </a:r>
            <a:r>
              <a:rPr lang="en-US" altLang="ko-KR" sz="1800" kern="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</a:t>
            </a:r>
          </a:p>
          <a:p>
            <a:endParaRPr lang="en-US" altLang="ko-KR" sz="2000" kern="0" dirty="0">
              <a:solidFill>
                <a:srgbClr val="00000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0" indent="0">
              <a:buNone/>
            </a:pPr>
            <a:r>
              <a:rPr lang="ko-KR" altLang="en-US" sz="2000" kern="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en-US" altLang="ko-KR" sz="2000" kern="0" spc="0" dirty="0">
                <a:solidFill>
                  <a:srgbClr val="000000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endParaRPr lang="ko-KR" altLang="en-US" sz="2000" kern="0" spc="0" dirty="0">
              <a:solidFill>
                <a:srgbClr val="000000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endParaRPr lang="ko-KR" altLang="en-US" sz="20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4" name="AutoShape 5">
            <a:extLst>
              <a:ext uri="{FF2B5EF4-FFF2-40B4-BE49-F238E27FC236}">
                <a16:creationId xmlns:a16="http://schemas.microsoft.com/office/drawing/2014/main" id="{12DA7123-66CB-3A3C-188A-0E2582F03083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440650" y="1323062"/>
            <a:ext cx="2088232" cy="633240"/>
          </a:xfrm>
          <a:prstGeom prst="roundRect">
            <a:avLst>
              <a:gd name="adj" fmla="val 9106"/>
            </a:avLst>
          </a:prstGeom>
          <a:solidFill>
            <a:srgbClr val="FADDC1"/>
          </a:solidFill>
          <a:ln>
            <a:headEnd/>
            <a:tailEnd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none" anchor="ctr"/>
          <a:lstStyle/>
          <a:p>
            <a:pPr algn="ctr" eaLnBrk="0" hangingPunct="0"/>
            <a:r>
              <a:rPr lang="ko-KR" altLang="en-US" sz="2000" b="1" dirty="0">
                <a:solidFill>
                  <a:schemeClr val="tx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개발 동기</a:t>
            </a:r>
            <a:endParaRPr lang="en-US" altLang="ko-KR" sz="2000" b="1" dirty="0">
              <a:solidFill>
                <a:schemeClr val="tx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6" name="AutoShape 5">
            <a:extLst>
              <a:ext uri="{FF2B5EF4-FFF2-40B4-BE49-F238E27FC236}">
                <a16:creationId xmlns:a16="http://schemas.microsoft.com/office/drawing/2014/main" id="{89C09EF6-76A4-463A-5083-FF1C823ABF23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437456" y="3875880"/>
            <a:ext cx="2088232" cy="633240"/>
          </a:xfrm>
          <a:prstGeom prst="roundRect">
            <a:avLst>
              <a:gd name="adj" fmla="val 9106"/>
            </a:avLst>
          </a:prstGeom>
          <a:solidFill>
            <a:srgbClr val="FADDC1"/>
          </a:solidFill>
          <a:ln>
            <a:headEnd/>
            <a:tailEnd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none" anchor="ctr"/>
          <a:lstStyle/>
          <a:p>
            <a:pPr algn="ctr" eaLnBrk="0" hangingPunct="0"/>
            <a:r>
              <a:rPr lang="ko-KR" altLang="en-US" sz="2000" b="1" dirty="0">
                <a:solidFill>
                  <a:schemeClr val="tx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개발 목표</a:t>
            </a:r>
            <a:endParaRPr lang="en-US" altLang="ko-KR" sz="2000" b="1" dirty="0">
              <a:solidFill>
                <a:schemeClr val="tx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398216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3">
            <a:extLst>
              <a:ext uri="{FF2B5EF4-FFF2-40B4-BE49-F238E27FC236}">
                <a16:creationId xmlns:a16="http://schemas.microsoft.com/office/drawing/2014/main" id="{D7017783-F93F-CB41-B2EE-9D9C8632CD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9876" y="1789357"/>
            <a:ext cx="8316924" cy="2071692"/>
          </a:xfrm>
          <a:prstGeom prst="roundRect">
            <a:avLst>
              <a:gd name="adj" fmla="val 13745"/>
            </a:avLst>
          </a:prstGeom>
          <a:solidFill>
            <a:schemeClr val="bg1">
              <a:alpha val="31000"/>
            </a:schemeClr>
          </a:solidFill>
          <a:ln w="38100">
            <a:solidFill>
              <a:schemeClr val="bg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eaLnBrk="0" hangingPunct="0"/>
            <a:endParaRPr lang="en-US" altLang="ko-KR" sz="1400" dirty="0">
              <a:latin typeface="Verdana" pitchFamily="34" charset="0"/>
              <a:ea typeface="굴림" charset="-127"/>
            </a:endParaRPr>
          </a:p>
        </p:txBody>
      </p:sp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200" b="1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시스템 요구분석</a:t>
            </a:r>
            <a:endParaRPr lang="en-US" altLang="ko-KR" sz="3200" b="1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5496" y="476672"/>
            <a:ext cx="288032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i="1" dirty="0">
                <a:solidFill>
                  <a:schemeClr val="bg1"/>
                </a:solidFill>
                <a:latin typeface="Vani" pitchFamily="34" charset="0"/>
                <a:cs typeface="Vani" pitchFamily="34" charset="0"/>
              </a:rPr>
              <a:t>C</a:t>
            </a:r>
            <a:r>
              <a:rPr lang="en-US" altLang="ko-KR" sz="2800" b="1" i="1" dirty="0">
                <a:solidFill>
                  <a:schemeClr val="bg1"/>
                </a:solidFill>
                <a:latin typeface="Vani" pitchFamily="34" charset="0"/>
                <a:cs typeface="Vani" pitchFamily="34" charset="0"/>
              </a:rPr>
              <a:t>omputer</a:t>
            </a:r>
          </a:p>
          <a:p>
            <a:r>
              <a:rPr lang="en-US" altLang="ko-KR" sz="2800" b="1" i="1" dirty="0">
                <a:solidFill>
                  <a:schemeClr val="bg1"/>
                </a:solidFill>
                <a:latin typeface="Vani" pitchFamily="34" charset="0"/>
                <a:cs typeface="Vani" pitchFamily="34" charset="0"/>
              </a:rPr>
              <a:t>         </a:t>
            </a:r>
            <a:r>
              <a:rPr lang="en-US" altLang="ko-KR" sz="4000" b="1" i="1" dirty="0">
                <a:solidFill>
                  <a:schemeClr val="bg1"/>
                </a:solidFill>
                <a:latin typeface="Vani" pitchFamily="34" charset="0"/>
                <a:cs typeface="Vani" pitchFamily="34" charset="0"/>
              </a:rPr>
              <a:t>S</a:t>
            </a:r>
            <a:r>
              <a:rPr lang="en-US" altLang="ko-KR" sz="2800" b="1" i="1" dirty="0">
                <a:solidFill>
                  <a:schemeClr val="bg1"/>
                </a:solidFill>
                <a:latin typeface="Vani" pitchFamily="34" charset="0"/>
                <a:cs typeface="Vani" pitchFamily="34" charset="0"/>
              </a:rPr>
              <a:t>cience</a:t>
            </a:r>
            <a:endParaRPr lang="ko-KR" altLang="en-US" sz="2800" b="1" i="1" dirty="0">
              <a:solidFill>
                <a:schemeClr val="bg1"/>
              </a:solidFill>
              <a:latin typeface="Vani" pitchFamily="34" charset="0"/>
              <a:cs typeface="Vani" pitchFamily="34" charset="0"/>
            </a:endParaRPr>
          </a:p>
        </p:txBody>
      </p:sp>
      <p:sp>
        <p:nvSpPr>
          <p:cNvPr id="6" name="내용 개체 틀 1">
            <a:extLst>
              <a:ext uri="{FF2B5EF4-FFF2-40B4-BE49-F238E27FC236}">
                <a16:creationId xmlns:a16="http://schemas.microsoft.com/office/drawing/2014/main" id="{5EEB13E2-848A-636F-5C06-93355713E43F}"/>
              </a:ext>
            </a:extLst>
          </p:cNvPr>
          <p:cNvSpPr txBox="1">
            <a:spLocks/>
          </p:cNvSpPr>
          <p:nvPr/>
        </p:nvSpPr>
        <p:spPr>
          <a:xfrm>
            <a:off x="323528" y="1772816"/>
            <a:ext cx="8229600" cy="40176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3" pitchFamily="18" charset="2"/>
              <a:buChar char="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Clr>
                <a:schemeClr val="accent2"/>
              </a:buClr>
              <a:buSzPct val="90000"/>
              <a:buFont typeface="Wingdings 3" pitchFamily="18" charset="2"/>
              <a:buChar char="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Clr>
                <a:schemeClr val="accent3"/>
              </a:buClr>
              <a:buSzPct val="90000"/>
              <a:buFont typeface="Wingdings 3" pitchFamily="18" charset="2"/>
              <a:buChar char="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Clr>
                <a:schemeClr val="accent4"/>
              </a:buClr>
              <a:buSzPct val="90000"/>
              <a:buFont typeface="Wingdings 3" pitchFamily="18" charset="2"/>
              <a:buChar char="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Clr>
                <a:schemeClr val="accent5"/>
              </a:buClr>
              <a:buSzPct val="90000"/>
              <a:buFont typeface="Wingdings 3" pitchFamily="18" charset="2"/>
              <a:buChar char="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sp>
        <p:nvSpPr>
          <p:cNvPr id="7" name="내용 개체 틀 1">
            <a:extLst>
              <a:ext uri="{FF2B5EF4-FFF2-40B4-BE49-F238E27FC236}">
                <a16:creationId xmlns:a16="http://schemas.microsoft.com/office/drawing/2014/main" id="{CE868A6E-0DCD-B214-7185-CEA19BA4BF6C}"/>
              </a:ext>
            </a:extLst>
          </p:cNvPr>
          <p:cNvSpPr txBox="1">
            <a:spLocks/>
          </p:cNvSpPr>
          <p:nvPr/>
        </p:nvSpPr>
        <p:spPr>
          <a:xfrm>
            <a:off x="475928" y="1918541"/>
            <a:ext cx="8229600" cy="19407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3" pitchFamily="18" charset="2"/>
              <a:buChar char="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Clr>
                <a:schemeClr val="accent2"/>
              </a:buClr>
              <a:buSzPct val="90000"/>
              <a:buFont typeface="Wingdings 3" pitchFamily="18" charset="2"/>
              <a:buChar char="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Clr>
                <a:schemeClr val="accent3"/>
              </a:buClr>
              <a:buSzPct val="90000"/>
              <a:buFont typeface="Wingdings 3" pitchFamily="18" charset="2"/>
              <a:buChar char="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Clr>
                <a:schemeClr val="accent4"/>
              </a:buClr>
              <a:buSzPct val="90000"/>
              <a:buFont typeface="Wingdings 3" pitchFamily="18" charset="2"/>
              <a:buChar char="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Clr>
                <a:schemeClr val="accent5"/>
              </a:buClr>
              <a:buSzPct val="90000"/>
              <a:buFont typeface="Wingdings 3" pitchFamily="18" charset="2"/>
              <a:buChar char="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kern="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손전등 사용 </a:t>
            </a:r>
            <a:r>
              <a:rPr lang="en-US" altLang="ko-KR" sz="1800" kern="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on/off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kern="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문 앞 접근 시 자동문 애니메이션</a:t>
            </a:r>
            <a:endParaRPr lang="en-US" altLang="ko-KR" sz="1800" kern="0" dirty="0">
              <a:solidFill>
                <a:srgbClr val="00000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kern="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방향키 </a:t>
            </a:r>
            <a:r>
              <a:rPr lang="en-US" altLang="ko-KR" sz="1800" kern="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– </a:t>
            </a:r>
            <a:r>
              <a:rPr lang="ko-KR" altLang="en-US" sz="1800" kern="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이동</a:t>
            </a:r>
            <a:r>
              <a:rPr lang="en-US" altLang="ko-KR" sz="1800" kern="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1800" kern="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스페이스바 </a:t>
            </a:r>
            <a:r>
              <a:rPr lang="en-US" altLang="ko-KR" sz="1800" kern="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– </a:t>
            </a:r>
            <a:r>
              <a:rPr lang="ko-KR" altLang="en-US" sz="1800" kern="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점프</a:t>
            </a:r>
            <a:endParaRPr lang="en-US" altLang="ko-KR" sz="1800" kern="0" dirty="0">
              <a:solidFill>
                <a:srgbClr val="00000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kern="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좌측 상단 하트 </a:t>
            </a:r>
            <a:r>
              <a:rPr lang="en-US" altLang="ko-KR" sz="1800" kern="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UI </a:t>
            </a:r>
            <a:r>
              <a:rPr lang="ko-KR" altLang="en-US" sz="1800" kern="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추가</a:t>
            </a:r>
            <a:r>
              <a:rPr lang="en-US" altLang="ko-KR" sz="1800" kern="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1800" kern="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접촉 시 감소</a:t>
            </a:r>
            <a:endParaRPr lang="en-US" altLang="ko-KR" sz="1800" kern="0" dirty="0">
              <a:solidFill>
                <a:srgbClr val="00000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altLang="ko-KR" sz="2000" kern="0" dirty="0">
              <a:solidFill>
                <a:srgbClr val="00000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altLang="ko-KR" sz="2000" kern="0" dirty="0">
              <a:solidFill>
                <a:srgbClr val="00000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endParaRPr lang="ko-KR" altLang="en-US" sz="20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" name="AutoShape 5">
            <a:extLst>
              <a:ext uri="{FF2B5EF4-FFF2-40B4-BE49-F238E27FC236}">
                <a16:creationId xmlns:a16="http://schemas.microsoft.com/office/drawing/2014/main" id="{0759E585-E171-A231-49CB-0C07234F45AD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431540" y="1268760"/>
            <a:ext cx="2088232" cy="633240"/>
          </a:xfrm>
          <a:prstGeom prst="roundRect">
            <a:avLst>
              <a:gd name="adj" fmla="val 9106"/>
            </a:avLst>
          </a:prstGeom>
          <a:solidFill>
            <a:srgbClr val="FADDC1"/>
          </a:solidFill>
          <a:ln>
            <a:headEnd/>
            <a:tailEnd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none" anchor="ctr"/>
          <a:lstStyle/>
          <a:p>
            <a:pPr algn="ctr" eaLnBrk="0" hangingPunct="0"/>
            <a:r>
              <a:rPr lang="ko-KR" altLang="en-US" sz="2000" b="1" dirty="0">
                <a:solidFill>
                  <a:schemeClr val="tx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사용자</a:t>
            </a:r>
            <a:endParaRPr lang="en-US" altLang="ko-KR" sz="2000" b="1" dirty="0">
              <a:solidFill>
                <a:schemeClr val="tx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4" name="AutoShape 3">
            <a:extLst>
              <a:ext uri="{FF2B5EF4-FFF2-40B4-BE49-F238E27FC236}">
                <a16:creationId xmlns:a16="http://schemas.microsoft.com/office/drawing/2014/main" id="{B92F2B20-62FE-BBC4-FA37-EEEC4F176E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0804" y="4293096"/>
            <a:ext cx="8316924" cy="2071692"/>
          </a:xfrm>
          <a:prstGeom prst="roundRect">
            <a:avLst>
              <a:gd name="adj" fmla="val 13745"/>
            </a:avLst>
          </a:prstGeom>
          <a:solidFill>
            <a:schemeClr val="bg1">
              <a:alpha val="31000"/>
            </a:schemeClr>
          </a:solidFill>
          <a:ln w="38100">
            <a:solidFill>
              <a:schemeClr val="bg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eaLnBrk="0" hangingPunct="0"/>
            <a:endParaRPr lang="en-US" altLang="ko-KR" sz="1400" dirty="0">
              <a:latin typeface="Verdana" pitchFamily="34" charset="0"/>
              <a:ea typeface="굴림" charset="-127"/>
            </a:endParaRPr>
          </a:p>
        </p:txBody>
      </p:sp>
      <p:sp>
        <p:nvSpPr>
          <p:cNvPr id="5" name="내용 개체 틀 1">
            <a:extLst>
              <a:ext uri="{FF2B5EF4-FFF2-40B4-BE49-F238E27FC236}">
                <a16:creationId xmlns:a16="http://schemas.microsoft.com/office/drawing/2014/main" id="{C1AD317A-8336-A227-D9FB-E7BCBF9F0EE8}"/>
              </a:ext>
            </a:extLst>
          </p:cNvPr>
          <p:cNvSpPr txBox="1">
            <a:spLocks/>
          </p:cNvSpPr>
          <p:nvPr/>
        </p:nvSpPr>
        <p:spPr>
          <a:xfrm>
            <a:off x="446856" y="4725144"/>
            <a:ext cx="8229600" cy="135332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3" pitchFamily="18" charset="2"/>
              <a:buChar char="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Clr>
                <a:schemeClr val="accent2"/>
              </a:buClr>
              <a:buSzPct val="90000"/>
              <a:buFont typeface="Wingdings 3" pitchFamily="18" charset="2"/>
              <a:buChar char="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Clr>
                <a:schemeClr val="accent3"/>
              </a:buClr>
              <a:buSzPct val="90000"/>
              <a:buFont typeface="Wingdings 3" pitchFamily="18" charset="2"/>
              <a:buChar char="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Clr>
                <a:schemeClr val="accent4"/>
              </a:buClr>
              <a:buSzPct val="90000"/>
              <a:buFont typeface="Wingdings 3" pitchFamily="18" charset="2"/>
              <a:buChar char="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Clr>
                <a:schemeClr val="accent5"/>
              </a:buClr>
              <a:buSzPct val="90000"/>
              <a:buFont typeface="Wingdings 3" pitchFamily="18" charset="2"/>
              <a:buChar char="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kern="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좀비는 설정된 범위 내에서만 이동가능</a:t>
            </a:r>
            <a:endParaRPr lang="en-US" altLang="ko-KR" sz="1800" kern="0" dirty="0">
              <a:solidFill>
                <a:srgbClr val="00000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kern="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공포 </a:t>
            </a:r>
            <a:r>
              <a:rPr lang="en-US" altLang="ko-KR" sz="1800" kern="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BGM </a:t>
            </a:r>
            <a:r>
              <a:rPr lang="ko-KR" altLang="en-US" sz="1800" kern="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적용</a:t>
            </a:r>
            <a:endParaRPr lang="en-US" altLang="ko-KR" sz="1800" kern="0" dirty="0">
              <a:solidFill>
                <a:srgbClr val="00000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kern="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특정 </a:t>
            </a:r>
            <a:r>
              <a:rPr lang="en-US" altLang="ko-KR" sz="1800" kern="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object </a:t>
            </a:r>
            <a:r>
              <a:rPr lang="ko-KR" altLang="en-US" sz="1800" kern="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획득 조건 완료 시 탈출로 안내</a:t>
            </a:r>
            <a:endParaRPr lang="en-US" altLang="ko-KR" sz="1800" kern="0" dirty="0">
              <a:solidFill>
                <a:srgbClr val="00000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altLang="ko-KR" sz="1800" kern="0" dirty="0">
              <a:solidFill>
                <a:srgbClr val="00000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altLang="ko-KR" sz="1800" kern="0" dirty="0">
              <a:solidFill>
                <a:srgbClr val="00000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endParaRPr lang="ko-KR" altLang="en-US" sz="18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8" name="AutoShape 5">
            <a:extLst>
              <a:ext uri="{FF2B5EF4-FFF2-40B4-BE49-F238E27FC236}">
                <a16:creationId xmlns:a16="http://schemas.microsoft.com/office/drawing/2014/main" id="{AD04D1F7-E4F6-9101-0BB7-BF3165FEC65F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467544" y="3947888"/>
            <a:ext cx="2088232" cy="633240"/>
          </a:xfrm>
          <a:prstGeom prst="roundRect">
            <a:avLst>
              <a:gd name="adj" fmla="val 9106"/>
            </a:avLst>
          </a:prstGeom>
          <a:solidFill>
            <a:srgbClr val="FADDC1"/>
          </a:solidFill>
          <a:ln>
            <a:headEnd/>
            <a:tailEnd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none" anchor="ctr"/>
          <a:lstStyle/>
          <a:p>
            <a:pPr algn="ctr" eaLnBrk="0" hangingPunct="0"/>
            <a:r>
              <a:rPr lang="ko-KR" altLang="en-US" sz="2000" b="1" dirty="0">
                <a:solidFill>
                  <a:schemeClr val="tx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이 외</a:t>
            </a:r>
            <a:endParaRPr lang="en-US" altLang="ko-KR" sz="2000" b="1" dirty="0">
              <a:solidFill>
                <a:schemeClr val="tx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599129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200" b="1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개발 환경</a:t>
            </a:r>
            <a:endParaRPr lang="en-US" altLang="ko-KR" sz="3200" b="1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6521" y="469375"/>
            <a:ext cx="288032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i="1" dirty="0">
                <a:solidFill>
                  <a:schemeClr val="bg1"/>
                </a:solidFill>
                <a:latin typeface="Vani" pitchFamily="34" charset="0"/>
                <a:cs typeface="Vani" pitchFamily="34" charset="0"/>
              </a:rPr>
              <a:t>C</a:t>
            </a:r>
            <a:r>
              <a:rPr lang="en-US" altLang="ko-KR" sz="2800" b="1" i="1" dirty="0">
                <a:solidFill>
                  <a:schemeClr val="bg1"/>
                </a:solidFill>
                <a:latin typeface="Vani" pitchFamily="34" charset="0"/>
                <a:cs typeface="Vani" pitchFamily="34" charset="0"/>
              </a:rPr>
              <a:t>omputer</a:t>
            </a:r>
          </a:p>
          <a:p>
            <a:r>
              <a:rPr lang="en-US" altLang="ko-KR" sz="2800" b="1" i="1" dirty="0">
                <a:solidFill>
                  <a:schemeClr val="bg1"/>
                </a:solidFill>
                <a:latin typeface="Vani" pitchFamily="34" charset="0"/>
                <a:cs typeface="Vani" pitchFamily="34" charset="0"/>
              </a:rPr>
              <a:t>         </a:t>
            </a:r>
            <a:r>
              <a:rPr lang="en-US" altLang="ko-KR" sz="4000" b="1" i="1" dirty="0">
                <a:solidFill>
                  <a:schemeClr val="bg1"/>
                </a:solidFill>
                <a:latin typeface="Vani" pitchFamily="34" charset="0"/>
                <a:cs typeface="Vani" pitchFamily="34" charset="0"/>
              </a:rPr>
              <a:t>S</a:t>
            </a:r>
            <a:r>
              <a:rPr lang="en-US" altLang="ko-KR" sz="2800" b="1" i="1" dirty="0">
                <a:solidFill>
                  <a:schemeClr val="bg1"/>
                </a:solidFill>
                <a:latin typeface="Vani" pitchFamily="34" charset="0"/>
                <a:cs typeface="Vani" pitchFamily="34" charset="0"/>
              </a:rPr>
              <a:t>cience</a:t>
            </a:r>
            <a:endParaRPr lang="ko-KR" altLang="en-US" sz="2800" b="1" i="1" dirty="0">
              <a:solidFill>
                <a:schemeClr val="bg1"/>
              </a:solidFill>
              <a:latin typeface="Vani" pitchFamily="34" charset="0"/>
              <a:cs typeface="Vani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25FF6A-51AB-47B9-9F91-ED79619170A1}"/>
              </a:ext>
            </a:extLst>
          </p:cNvPr>
          <p:cNvSpPr txBox="1"/>
          <p:nvPr/>
        </p:nvSpPr>
        <p:spPr>
          <a:xfrm>
            <a:off x="2651381" y="1862935"/>
            <a:ext cx="40324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G마켓 산스 Bold" panose="02000000000000000000" pitchFamily="50" charset="-127"/>
                <a:ea typeface="G마켓 산스 Bold" panose="02000000000000000000" pitchFamily="50" charset="-127"/>
                <a:cs typeface="Aharoni" panose="020B0604020202020204" pitchFamily="2" charset="-79"/>
              </a:rPr>
              <a:t>Unity</a:t>
            </a:r>
            <a:endParaRPr lang="ko-KR" altLang="en-US" sz="2400" b="1" dirty="0">
              <a:latin typeface="G마켓 산스 Bold" panose="02000000000000000000" pitchFamily="50" charset="-127"/>
              <a:ea typeface="G마켓 산스 Bold" panose="02000000000000000000" pitchFamily="50" charset="-127"/>
              <a:cs typeface="Aharoni" panose="020B0604020202020204" pitchFamily="2" charset="-79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A2672E5-371D-4566-AE75-B8B363550F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24" y="3287473"/>
            <a:ext cx="988262" cy="100843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0205685-10C0-B6F5-5E15-C2259AB7637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1600579"/>
            <a:ext cx="875330" cy="87533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1FD03FD-37DD-A1DB-1B35-B9A2D3AA79E2}"/>
              </a:ext>
            </a:extLst>
          </p:cNvPr>
          <p:cNvSpPr txBox="1"/>
          <p:nvPr/>
        </p:nvSpPr>
        <p:spPr>
          <a:xfrm>
            <a:off x="2651381" y="3585544"/>
            <a:ext cx="40324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G마켓 산스 Bold" panose="02000000000000000000" pitchFamily="50" charset="-127"/>
                <a:ea typeface="G마켓 산스 Bold" panose="02000000000000000000" pitchFamily="50" charset="-127"/>
                <a:cs typeface="Aharoni" panose="020B0604020202020204" pitchFamily="2" charset="-79"/>
              </a:rPr>
              <a:t>Windows 10</a:t>
            </a:r>
            <a:endParaRPr lang="ko-KR" altLang="en-US" sz="2400" b="1" dirty="0">
              <a:latin typeface="G마켓 산스 Bold" panose="02000000000000000000" pitchFamily="50" charset="-127"/>
              <a:ea typeface="G마켓 산스 Bold" panose="02000000000000000000" pitchFamily="50" charset="-127"/>
              <a:cs typeface="Aharoni" panose="020B0604020202020204" pitchFamily="2" charset="-79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87E78ED-2BB2-8DC2-E976-21C7DF82A4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834" y="4931774"/>
            <a:ext cx="1477339" cy="115162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4E80C34-7864-E527-A502-4601C616F36F}"/>
              </a:ext>
            </a:extLst>
          </p:cNvPr>
          <p:cNvSpPr txBox="1"/>
          <p:nvPr/>
        </p:nvSpPr>
        <p:spPr>
          <a:xfrm>
            <a:off x="2651381" y="5308153"/>
            <a:ext cx="61310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G마켓 산스 Bold" panose="02000000000000000000" pitchFamily="50" charset="-127"/>
                <a:ea typeface="G마켓 산스 Bold" panose="02000000000000000000" pitchFamily="50" charset="-127"/>
                <a:cs typeface="Aharoni" panose="020B0604020202020204" pitchFamily="2" charset="-79"/>
              </a:rPr>
              <a:t>Visual Studio Code(C#)</a:t>
            </a:r>
            <a:endParaRPr lang="ko-KR" altLang="en-US" sz="2400" b="1" dirty="0">
              <a:latin typeface="G마켓 산스 Bold" panose="02000000000000000000" pitchFamily="50" charset="-127"/>
              <a:ea typeface="G마켓 산스 Bold" panose="02000000000000000000" pitchFamily="50" charset="-127"/>
              <a:cs typeface="Aharoni" panose="020B0604020202020204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6212471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200" b="1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프로젝트 플로우</a:t>
            </a:r>
            <a:endParaRPr lang="en-US" altLang="ko-KR" sz="3200" b="1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38741" y="539496"/>
            <a:ext cx="28803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i="1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Vani" pitchFamily="34" charset="0"/>
              </a:rPr>
              <a:t>C</a:t>
            </a:r>
            <a:r>
              <a:rPr lang="en-US" altLang="ko-KR" sz="2800" b="1" i="1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Vani" pitchFamily="34" charset="0"/>
              </a:rPr>
              <a:t>omputer</a:t>
            </a:r>
          </a:p>
          <a:p>
            <a:r>
              <a:rPr lang="en-US" altLang="ko-KR" sz="2800" b="1" i="1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Vani" pitchFamily="34" charset="0"/>
              </a:rPr>
              <a:t>         </a:t>
            </a:r>
            <a:r>
              <a:rPr lang="en-US" altLang="ko-KR" sz="4000" b="1" i="1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Vani" pitchFamily="34" charset="0"/>
              </a:rPr>
              <a:t>S</a:t>
            </a:r>
            <a:r>
              <a:rPr lang="en-US" altLang="ko-KR" sz="2800" b="1" i="1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Vani" pitchFamily="34" charset="0"/>
              </a:rPr>
              <a:t>cience</a:t>
            </a:r>
            <a:endParaRPr lang="ko-KR" altLang="en-US" sz="2800" b="1" i="1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Vani" pitchFamily="34" charset="0"/>
            </a:endParaRPr>
          </a:p>
        </p:txBody>
      </p:sp>
      <p:sp>
        <p:nvSpPr>
          <p:cNvPr id="6" name="순서도: 수행의 시작/종료 5">
            <a:extLst>
              <a:ext uri="{FF2B5EF4-FFF2-40B4-BE49-F238E27FC236}">
                <a16:creationId xmlns:a16="http://schemas.microsoft.com/office/drawing/2014/main" id="{07ACF2E1-C40D-1412-993A-45F750CD7A4C}"/>
              </a:ext>
            </a:extLst>
          </p:cNvPr>
          <p:cNvSpPr/>
          <p:nvPr/>
        </p:nvSpPr>
        <p:spPr>
          <a:xfrm>
            <a:off x="1468504" y="1196752"/>
            <a:ext cx="1080120" cy="461929"/>
          </a:xfrm>
          <a:prstGeom prst="flowChartTerminator">
            <a:avLst/>
          </a:prstGeom>
          <a:solidFill>
            <a:srgbClr val="BA8CD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게임 시작</a:t>
            </a:r>
            <a:r>
              <a:rPr lang="en-US" altLang="ko-KR" sz="12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endParaRPr lang="ko-KR" altLang="en-US" sz="1200" dirty="0">
              <a:solidFill>
                <a:schemeClr val="tx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8" name="순서도: 문서 7">
            <a:extLst>
              <a:ext uri="{FF2B5EF4-FFF2-40B4-BE49-F238E27FC236}">
                <a16:creationId xmlns:a16="http://schemas.microsoft.com/office/drawing/2014/main" id="{67820BAB-B06E-EE5E-DE6C-05B8C1111D75}"/>
              </a:ext>
            </a:extLst>
          </p:cNvPr>
          <p:cNvSpPr/>
          <p:nvPr/>
        </p:nvSpPr>
        <p:spPr>
          <a:xfrm>
            <a:off x="1367643" y="1914252"/>
            <a:ext cx="1296144" cy="461929"/>
          </a:xfrm>
          <a:prstGeom prst="flowChartDocumen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[Start] </a:t>
            </a:r>
            <a:r>
              <a:rPr lang="ko-KR" altLang="en-US" sz="12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버튼 등장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427D1B9F-E62E-2FBB-520C-C9D4B99036CC}"/>
              </a:ext>
            </a:extLst>
          </p:cNvPr>
          <p:cNvCxnSpPr>
            <a:stCxn id="6" idx="2"/>
            <a:endCxn id="8" idx="0"/>
          </p:cNvCxnSpPr>
          <p:nvPr/>
        </p:nvCxnSpPr>
        <p:spPr>
          <a:xfrm>
            <a:off x="2008564" y="1658681"/>
            <a:ext cx="7151" cy="2555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순서도: 데이터 16">
            <a:extLst>
              <a:ext uri="{FF2B5EF4-FFF2-40B4-BE49-F238E27FC236}">
                <a16:creationId xmlns:a16="http://schemas.microsoft.com/office/drawing/2014/main" id="{2375D30A-52CF-B3CF-AC82-31DBB16559C6}"/>
              </a:ext>
            </a:extLst>
          </p:cNvPr>
          <p:cNvSpPr/>
          <p:nvPr/>
        </p:nvSpPr>
        <p:spPr>
          <a:xfrm>
            <a:off x="958997" y="2617175"/>
            <a:ext cx="2113435" cy="461929"/>
          </a:xfrm>
          <a:prstGeom prst="flowChartInputOutp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[Start]</a:t>
            </a:r>
            <a:r>
              <a:rPr lang="ko-KR" altLang="en-US" sz="12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버튼 터치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96D2356A-5579-2D6E-5409-5FA0686E178C}"/>
              </a:ext>
            </a:extLst>
          </p:cNvPr>
          <p:cNvCxnSpPr>
            <a:stCxn id="8" idx="2"/>
            <a:endCxn id="17" idx="1"/>
          </p:cNvCxnSpPr>
          <p:nvPr/>
        </p:nvCxnSpPr>
        <p:spPr>
          <a:xfrm>
            <a:off x="2015715" y="2345642"/>
            <a:ext cx="0" cy="2715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순서도: 처리 27">
            <a:extLst>
              <a:ext uri="{FF2B5EF4-FFF2-40B4-BE49-F238E27FC236}">
                <a16:creationId xmlns:a16="http://schemas.microsoft.com/office/drawing/2014/main" id="{2EE1751C-9AA1-70C5-6C27-FCED86EE611E}"/>
              </a:ext>
            </a:extLst>
          </p:cNvPr>
          <p:cNvSpPr/>
          <p:nvPr/>
        </p:nvSpPr>
        <p:spPr>
          <a:xfrm>
            <a:off x="1037306" y="3320098"/>
            <a:ext cx="1956816" cy="461929"/>
          </a:xfrm>
          <a:prstGeom prst="flowChartProcess">
            <a:avLst/>
          </a:prstGeom>
          <a:solidFill>
            <a:srgbClr val="FFE18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[</a:t>
            </a:r>
            <a:r>
              <a:rPr lang="ko-KR" altLang="en-US" sz="12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열쇠</a:t>
            </a:r>
            <a:r>
              <a:rPr lang="en-US" altLang="ko-KR" sz="12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] </a:t>
            </a:r>
            <a:r>
              <a:rPr lang="ko-KR" altLang="en-US" sz="12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방향으로 이동 </a:t>
            </a:r>
          </a:p>
        </p:txBody>
      </p:sp>
      <p:sp>
        <p:nvSpPr>
          <p:cNvPr id="2048" name="순서도: 판단 2047">
            <a:extLst>
              <a:ext uri="{FF2B5EF4-FFF2-40B4-BE49-F238E27FC236}">
                <a16:creationId xmlns:a16="http://schemas.microsoft.com/office/drawing/2014/main" id="{C5D10D41-924E-E241-D69A-91E2AD9AD103}"/>
              </a:ext>
            </a:extLst>
          </p:cNvPr>
          <p:cNvSpPr/>
          <p:nvPr/>
        </p:nvSpPr>
        <p:spPr>
          <a:xfrm>
            <a:off x="1112465" y="4017342"/>
            <a:ext cx="1806498" cy="461929"/>
          </a:xfrm>
          <a:prstGeom prst="flowChartDecision">
            <a:avLst/>
          </a:prstGeom>
          <a:solidFill>
            <a:srgbClr val="D7737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획득</a:t>
            </a:r>
          </a:p>
        </p:txBody>
      </p:sp>
      <p:cxnSp>
        <p:nvCxnSpPr>
          <p:cNvPr id="2051" name="직선 화살표 연결선 2050">
            <a:extLst>
              <a:ext uri="{FF2B5EF4-FFF2-40B4-BE49-F238E27FC236}">
                <a16:creationId xmlns:a16="http://schemas.microsoft.com/office/drawing/2014/main" id="{6C5135C0-90C7-409C-FAE5-19E7F1421944}"/>
              </a:ext>
            </a:extLst>
          </p:cNvPr>
          <p:cNvCxnSpPr>
            <a:stCxn id="17" idx="4"/>
            <a:endCxn id="28" idx="0"/>
          </p:cNvCxnSpPr>
          <p:nvPr/>
        </p:nvCxnSpPr>
        <p:spPr>
          <a:xfrm flipH="1">
            <a:off x="2015714" y="3079104"/>
            <a:ext cx="1" cy="2409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3" name="직선 화살표 연결선 2052">
            <a:extLst>
              <a:ext uri="{FF2B5EF4-FFF2-40B4-BE49-F238E27FC236}">
                <a16:creationId xmlns:a16="http://schemas.microsoft.com/office/drawing/2014/main" id="{05128DA9-8B3F-D0F0-396A-5FE9BDB73D4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stCxn id="28" idx="2"/>
            <a:endCxn id="2048" idx="0"/>
          </p:cNvCxnSpPr>
          <p:nvPr/>
        </p:nvCxnSpPr>
        <p:spPr>
          <a:xfrm>
            <a:off x="2015714" y="3782027"/>
            <a:ext cx="0" cy="2353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순서도: 판단 40">
            <a:extLst>
              <a:ext uri="{FF2B5EF4-FFF2-40B4-BE49-F238E27FC236}">
                <a16:creationId xmlns:a16="http://schemas.microsoft.com/office/drawing/2014/main" id="{49030A87-49F4-2ACB-59A6-5B45F7D1FB19}"/>
              </a:ext>
            </a:extLst>
          </p:cNvPr>
          <p:cNvSpPr/>
          <p:nvPr/>
        </p:nvSpPr>
        <p:spPr>
          <a:xfrm>
            <a:off x="3491880" y="4017341"/>
            <a:ext cx="1806498" cy="461929"/>
          </a:xfrm>
          <a:prstGeom prst="flowChartDecision">
            <a:avLst/>
          </a:prstGeom>
          <a:solidFill>
            <a:srgbClr val="D7737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[</a:t>
            </a:r>
            <a:r>
              <a:rPr lang="ko-KR" altLang="en-US" sz="12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좀비</a:t>
            </a:r>
            <a:r>
              <a:rPr lang="en-US" altLang="ko-KR" sz="12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] </a:t>
            </a:r>
            <a:r>
              <a:rPr lang="ko-KR" altLang="en-US" sz="12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충돌</a:t>
            </a:r>
            <a:r>
              <a:rPr lang="en-US" altLang="ko-KR" sz="12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?</a:t>
            </a:r>
            <a:endParaRPr lang="ko-KR" altLang="en-US" sz="1200" dirty="0">
              <a:solidFill>
                <a:schemeClr val="tx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cxnSp>
        <p:nvCxnSpPr>
          <p:cNvPr id="2058" name="연결선: 꺾임 2057">
            <a:extLst>
              <a:ext uri="{FF2B5EF4-FFF2-40B4-BE49-F238E27FC236}">
                <a16:creationId xmlns:a16="http://schemas.microsoft.com/office/drawing/2014/main" id="{917383A5-787A-C2B5-DD92-330C41903C98}"/>
              </a:ext>
            </a:extLst>
          </p:cNvPr>
          <p:cNvCxnSpPr>
            <a:stCxn id="41" idx="0"/>
            <a:endCxn id="28" idx="3"/>
          </p:cNvCxnSpPr>
          <p:nvPr/>
        </p:nvCxnSpPr>
        <p:spPr>
          <a:xfrm rot="16200000" flipV="1">
            <a:off x="3461487" y="3083698"/>
            <a:ext cx="466278" cy="140100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0" name="직선 화살표 연결선 2059">
            <a:extLst>
              <a:ext uri="{FF2B5EF4-FFF2-40B4-BE49-F238E27FC236}">
                <a16:creationId xmlns:a16="http://schemas.microsoft.com/office/drawing/2014/main" id="{22C46CD3-E08A-FB67-6A35-0983688BC449}"/>
              </a:ext>
            </a:extLst>
          </p:cNvPr>
          <p:cNvCxnSpPr>
            <a:stCxn id="2048" idx="3"/>
            <a:endCxn id="41" idx="1"/>
          </p:cNvCxnSpPr>
          <p:nvPr/>
        </p:nvCxnSpPr>
        <p:spPr>
          <a:xfrm flipV="1">
            <a:off x="2918963" y="4248306"/>
            <a:ext cx="57291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1" name="TextBox 2060">
            <a:extLst>
              <a:ext uri="{FF2B5EF4-FFF2-40B4-BE49-F238E27FC236}">
                <a16:creationId xmlns:a16="http://schemas.microsoft.com/office/drawing/2014/main" id="{4B2479B1-BB5A-E2D3-47C5-55D655415CC3}"/>
              </a:ext>
            </a:extLst>
          </p:cNvPr>
          <p:cNvSpPr txBox="1"/>
          <p:nvPr/>
        </p:nvSpPr>
        <p:spPr>
          <a:xfrm>
            <a:off x="4383978" y="3740342"/>
            <a:ext cx="914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No</a:t>
            </a:r>
            <a:endParaRPr lang="ko-KR" altLang="en-US" sz="12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1C41E98-9FB7-B114-41B1-9B9B7AC568EC}"/>
              </a:ext>
            </a:extLst>
          </p:cNvPr>
          <p:cNvSpPr txBox="1"/>
          <p:nvPr/>
        </p:nvSpPr>
        <p:spPr>
          <a:xfrm>
            <a:off x="2861861" y="3992046"/>
            <a:ext cx="914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No</a:t>
            </a:r>
            <a:endParaRPr lang="ko-KR" altLang="en-US" sz="12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49" name="순서도: 판단 48">
            <a:extLst>
              <a:ext uri="{FF2B5EF4-FFF2-40B4-BE49-F238E27FC236}">
                <a16:creationId xmlns:a16="http://schemas.microsoft.com/office/drawing/2014/main" id="{F8F7803C-1E70-2818-581B-7E97E762BE73}"/>
              </a:ext>
            </a:extLst>
          </p:cNvPr>
          <p:cNvSpPr/>
          <p:nvPr/>
        </p:nvSpPr>
        <p:spPr>
          <a:xfrm>
            <a:off x="1112465" y="4873860"/>
            <a:ext cx="1806498" cy="461929"/>
          </a:xfrm>
          <a:prstGeom prst="flowChartDecision">
            <a:avLst/>
          </a:prstGeom>
          <a:solidFill>
            <a:srgbClr val="D7737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모두 획득</a:t>
            </a:r>
            <a:r>
              <a:rPr lang="en-US" altLang="ko-KR" sz="12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?</a:t>
            </a:r>
            <a:endParaRPr lang="ko-KR" altLang="en-US" sz="1200" dirty="0">
              <a:solidFill>
                <a:schemeClr val="tx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cxnSp>
        <p:nvCxnSpPr>
          <p:cNvPr id="2064" name="연결선: 꺾임 2063">
            <a:extLst>
              <a:ext uri="{FF2B5EF4-FFF2-40B4-BE49-F238E27FC236}">
                <a16:creationId xmlns:a16="http://schemas.microsoft.com/office/drawing/2014/main" id="{7CC90490-E0DF-D1AB-DC19-00F69A7E3809}"/>
              </a:ext>
            </a:extLst>
          </p:cNvPr>
          <p:cNvCxnSpPr>
            <a:stCxn id="49" idx="3"/>
            <a:endCxn id="41" idx="2"/>
          </p:cNvCxnSpPr>
          <p:nvPr/>
        </p:nvCxnSpPr>
        <p:spPr>
          <a:xfrm flipV="1">
            <a:off x="2918963" y="4479270"/>
            <a:ext cx="1476166" cy="62555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6" name="직선 화살표 연결선 2065">
            <a:extLst>
              <a:ext uri="{FF2B5EF4-FFF2-40B4-BE49-F238E27FC236}">
                <a16:creationId xmlns:a16="http://schemas.microsoft.com/office/drawing/2014/main" id="{378C495B-6843-1694-B18C-3555EC1BFCC3}"/>
              </a:ext>
            </a:extLst>
          </p:cNvPr>
          <p:cNvCxnSpPr>
            <a:stCxn id="2048" idx="2"/>
            <a:endCxn id="49" idx="0"/>
          </p:cNvCxnSpPr>
          <p:nvPr/>
        </p:nvCxnSpPr>
        <p:spPr>
          <a:xfrm>
            <a:off x="2015714" y="4479271"/>
            <a:ext cx="0" cy="3945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4307818F-C114-91D0-D879-3929AE61B173}"/>
              </a:ext>
            </a:extLst>
          </p:cNvPr>
          <p:cNvSpPr txBox="1"/>
          <p:nvPr/>
        </p:nvSpPr>
        <p:spPr>
          <a:xfrm>
            <a:off x="1689554" y="4450400"/>
            <a:ext cx="914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Yes</a:t>
            </a:r>
            <a:endParaRPr lang="ko-KR" altLang="en-US" sz="12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A21EA9D-B413-5F85-9864-C0F547482B7F}"/>
              </a:ext>
            </a:extLst>
          </p:cNvPr>
          <p:cNvSpPr txBox="1"/>
          <p:nvPr/>
        </p:nvSpPr>
        <p:spPr>
          <a:xfrm>
            <a:off x="2861861" y="4873859"/>
            <a:ext cx="914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No</a:t>
            </a:r>
            <a:endParaRPr lang="ko-KR" altLang="en-US" sz="12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57" name="순서도: 처리 56">
            <a:extLst>
              <a:ext uri="{FF2B5EF4-FFF2-40B4-BE49-F238E27FC236}">
                <a16:creationId xmlns:a16="http://schemas.microsoft.com/office/drawing/2014/main" id="{284E510D-F257-9A88-3D5F-7EB719C24D2F}"/>
              </a:ext>
            </a:extLst>
          </p:cNvPr>
          <p:cNvSpPr/>
          <p:nvPr/>
        </p:nvSpPr>
        <p:spPr>
          <a:xfrm>
            <a:off x="5796136" y="4063644"/>
            <a:ext cx="1310446" cy="369322"/>
          </a:xfrm>
          <a:prstGeom prst="flowChartProcess">
            <a:avLst/>
          </a:prstGeom>
          <a:solidFill>
            <a:srgbClr val="FFE18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게임 실패 </a:t>
            </a:r>
          </a:p>
        </p:txBody>
      </p:sp>
      <p:sp>
        <p:nvSpPr>
          <p:cNvPr id="58" name="순서도: 처리 57">
            <a:extLst>
              <a:ext uri="{FF2B5EF4-FFF2-40B4-BE49-F238E27FC236}">
                <a16:creationId xmlns:a16="http://schemas.microsoft.com/office/drawing/2014/main" id="{4FFA20A9-53F0-CCD5-CFF7-65A11A6CB73B}"/>
              </a:ext>
            </a:extLst>
          </p:cNvPr>
          <p:cNvSpPr/>
          <p:nvPr/>
        </p:nvSpPr>
        <p:spPr>
          <a:xfrm>
            <a:off x="3319061" y="5647152"/>
            <a:ext cx="1310446" cy="369322"/>
          </a:xfrm>
          <a:prstGeom prst="flowChartProcess">
            <a:avLst/>
          </a:prstGeom>
          <a:solidFill>
            <a:srgbClr val="FFE18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게임 성공 </a:t>
            </a:r>
          </a:p>
        </p:txBody>
      </p:sp>
      <p:sp>
        <p:nvSpPr>
          <p:cNvPr id="59" name="순서도: 처리 58">
            <a:extLst>
              <a:ext uri="{FF2B5EF4-FFF2-40B4-BE49-F238E27FC236}">
                <a16:creationId xmlns:a16="http://schemas.microsoft.com/office/drawing/2014/main" id="{E66BA2CA-03E8-576D-7C3C-44E6326E5161}"/>
              </a:ext>
            </a:extLst>
          </p:cNvPr>
          <p:cNvSpPr/>
          <p:nvPr/>
        </p:nvSpPr>
        <p:spPr>
          <a:xfrm>
            <a:off x="1353341" y="5661448"/>
            <a:ext cx="1310446" cy="369322"/>
          </a:xfrm>
          <a:prstGeom prst="flowChartProcess">
            <a:avLst/>
          </a:prstGeom>
          <a:solidFill>
            <a:srgbClr val="FFE18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[Final Point] </a:t>
            </a:r>
            <a:r>
              <a:rPr lang="ko-KR" altLang="en-US" sz="12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도달 </a:t>
            </a:r>
          </a:p>
        </p:txBody>
      </p:sp>
      <p:cxnSp>
        <p:nvCxnSpPr>
          <p:cNvPr id="2069" name="직선 화살표 연결선 2068">
            <a:extLst>
              <a:ext uri="{FF2B5EF4-FFF2-40B4-BE49-F238E27FC236}">
                <a16:creationId xmlns:a16="http://schemas.microsoft.com/office/drawing/2014/main" id="{EA126698-9356-46EE-CA3F-4E48AA7EA1A4}"/>
              </a:ext>
            </a:extLst>
          </p:cNvPr>
          <p:cNvCxnSpPr>
            <a:stCxn id="49" idx="2"/>
            <a:endCxn id="59" idx="0"/>
          </p:cNvCxnSpPr>
          <p:nvPr/>
        </p:nvCxnSpPr>
        <p:spPr>
          <a:xfrm flipH="1">
            <a:off x="2008564" y="5335789"/>
            <a:ext cx="7150" cy="3256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1" name="직선 화살표 연결선 2070">
            <a:extLst>
              <a:ext uri="{FF2B5EF4-FFF2-40B4-BE49-F238E27FC236}">
                <a16:creationId xmlns:a16="http://schemas.microsoft.com/office/drawing/2014/main" id="{ED893BC7-65C6-184D-D773-0073BE1B9551}"/>
              </a:ext>
            </a:extLst>
          </p:cNvPr>
          <p:cNvCxnSpPr>
            <a:stCxn id="59" idx="3"/>
            <a:endCxn id="58" idx="1"/>
          </p:cNvCxnSpPr>
          <p:nvPr/>
        </p:nvCxnSpPr>
        <p:spPr>
          <a:xfrm flipV="1">
            <a:off x="2663787" y="5831813"/>
            <a:ext cx="655274" cy="142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4" name="직선 화살표 연결선 2073">
            <a:extLst>
              <a:ext uri="{FF2B5EF4-FFF2-40B4-BE49-F238E27FC236}">
                <a16:creationId xmlns:a16="http://schemas.microsoft.com/office/drawing/2014/main" id="{5D19F7A7-8230-159B-0789-EB953FE460FF}"/>
              </a:ext>
            </a:extLst>
          </p:cNvPr>
          <p:cNvCxnSpPr>
            <a:stCxn id="41" idx="3"/>
            <a:endCxn id="57" idx="1"/>
          </p:cNvCxnSpPr>
          <p:nvPr/>
        </p:nvCxnSpPr>
        <p:spPr>
          <a:xfrm flipV="1">
            <a:off x="5298378" y="4248305"/>
            <a:ext cx="49775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순서도: 수행의 시작/종료 68">
            <a:extLst>
              <a:ext uri="{FF2B5EF4-FFF2-40B4-BE49-F238E27FC236}">
                <a16:creationId xmlns:a16="http://schemas.microsoft.com/office/drawing/2014/main" id="{6892BFE2-E128-A40C-2611-B6ED419CB377}"/>
              </a:ext>
            </a:extLst>
          </p:cNvPr>
          <p:cNvSpPr/>
          <p:nvPr/>
        </p:nvSpPr>
        <p:spPr>
          <a:xfrm>
            <a:off x="5857293" y="5605465"/>
            <a:ext cx="1188132" cy="461929"/>
          </a:xfrm>
          <a:prstGeom prst="flowChartTerminator">
            <a:avLst/>
          </a:prstGeom>
          <a:solidFill>
            <a:srgbClr val="BA8CD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게임 종료</a:t>
            </a:r>
            <a:r>
              <a:rPr lang="en-US" altLang="ko-KR" sz="12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endParaRPr lang="ko-KR" altLang="en-US" sz="1200" dirty="0">
              <a:solidFill>
                <a:schemeClr val="tx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cxnSp>
        <p:nvCxnSpPr>
          <p:cNvPr id="2078" name="연결선: 꺾임 2077">
            <a:extLst>
              <a:ext uri="{FF2B5EF4-FFF2-40B4-BE49-F238E27FC236}">
                <a16:creationId xmlns:a16="http://schemas.microsoft.com/office/drawing/2014/main" id="{C0DC6D8A-3F6C-C07E-ABE1-01E26BF2C8F4}"/>
              </a:ext>
            </a:extLst>
          </p:cNvPr>
          <p:cNvCxnSpPr>
            <a:stCxn id="69" idx="3"/>
            <a:endCxn id="8" idx="3"/>
          </p:cNvCxnSpPr>
          <p:nvPr/>
        </p:nvCxnSpPr>
        <p:spPr>
          <a:xfrm flipH="1" flipV="1">
            <a:off x="2663787" y="2145217"/>
            <a:ext cx="4381638" cy="3691213"/>
          </a:xfrm>
          <a:prstGeom prst="bentConnector3">
            <a:avLst>
              <a:gd name="adj1" fmla="val -2336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CDCD41ED-1FC0-0A27-5953-275EC448F8E8}"/>
              </a:ext>
            </a:extLst>
          </p:cNvPr>
          <p:cNvCxnSpPr>
            <a:stCxn id="57" idx="2"/>
            <a:endCxn id="69" idx="0"/>
          </p:cNvCxnSpPr>
          <p:nvPr/>
        </p:nvCxnSpPr>
        <p:spPr>
          <a:xfrm>
            <a:off x="6451359" y="4432966"/>
            <a:ext cx="0" cy="11724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83ED8E52-7C07-CABA-0BBE-9F55CB5C5B48}"/>
              </a:ext>
            </a:extLst>
          </p:cNvPr>
          <p:cNvCxnSpPr>
            <a:stCxn id="58" idx="3"/>
            <a:endCxn id="69" idx="1"/>
          </p:cNvCxnSpPr>
          <p:nvPr/>
        </p:nvCxnSpPr>
        <p:spPr>
          <a:xfrm>
            <a:off x="4629507" y="5831813"/>
            <a:ext cx="1227786" cy="46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15F33F70-2902-44D5-7889-185DC9D38DA6}"/>
              </a:ext>
            </a:extLst>
          </p:cNvPr>
          <p:cNvSpPr txBox="1"/>
          <p:nvPr/>
        </p:nvSpPr>
        <p:spPr>
          <a:xfrm>
            <a:off x="1652735" y="5268449"/>
            <a:ext cx="914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Yes</a:t>
            </a:r>
            <a:endParaRPr lang="ko-KR" altLang="en-US" sz="12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989AF3DA-72E3-7553-EAAB-433F534B43C9}"/>
              </a:ext>
            </a:extLst>
          </p:cNvPr>
          <p:cNvSpPr txBox="1"/>
          <p:nvPr/>
        </p:nvSpPr>
        <p:spPr>
          <a:xfrm>
            <a:off x="5166117" y="3971306"/>
            <a:ext cx="914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Yes</a:t>
            </a:r>
            <a:endParaRPr lang="ko-KR" altLang="en-US" sz="12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874619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200" b="1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시스템 주요 기능</a:t>
            </a:r>
            <a:r>
              <a:rPr lang="en-US" altLang="ko-KR" sz="3200" b="1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[1/6]</a:t>
            </a: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C16412A1-2BF6-1632-4781-046299230CA5}"/>
              </a:ext>
            </a:extLst>
          </p:cNvPr>
          <p:cNvCxnSpPr>
            <a:cxnSpLocks/>
          </p:cNvCxnSpPr>
          <p:nvPr/>
        </p:nvCxnSpPr>
        <p:spPr bwMode="auto">
          <a:xfrm>
            <a:off x="1187625" y="1906041"/>
            <a:ext cx="0" cy="504056"/>
          </a:xfrm>
          <a:prstGeom prst="line">
            <a:avLst/>
          </a:prstGeom>
          <a:ln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9F9B75E-F617-C4C0-F259-5E7FAE1E1086}"/>
              </a:ext>
            </a:extLst>
          </p:cNvPr>
          <p:cNvCxnSpPr/>
          <p:nvPr/>
        </p:nvCxnSpPr>
        <p:spPr bwMode="auto">
          <a:xfrm flipH="1">
            <a:off x="1187625" y="2397782"/>
            <a:ext cx="350336" cy="0"/>
          </a:xfrm>
          <a:prstGeom prst="line">
            <a:avLst/>
          </a:prstGeom>
          <a:ln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8" name="모서리가 둥근 직사각형 7">
            <a:extLst>
              <a:ext uri="{FF2B5EF4-FFF2-40B4-BE49-F238E27FC236}">
                <a16:creationId xmlns:a16="http://schemas.microsoft.com/office/drawing/2014/main" id="{33A0F27C-B187-2633-AE62-68EF25400587}"/>
              </a:ext>
            </a:extLst>
          </p:cNvPr>
          <p:cNvSpPr/>
          <p:nvPr/>
        </p:nvSpPr>
        <p:spPr bwMode="auto">
          <a:xfrm>
            <a:off x="971601" y="1432830"/>
            <a:ext cx="1080120" cy="474464"/>
          </a:xfrm>
          <a:prstGeom prst="roundRect">
            <a:avLst/>
          </a:prstGeom>
          <a:solidFill>
            <a:srgbClr val="FFE181"/>
          </a:solidFill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Main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19" name="모서리가 둥근 직사각형 44">
            <a:extLst>
              <a:ext uri="{FF2B5EF4-FFF2-40B4-BE49-F238E27FC236}">
                <a16:creationId xmlns:a16="http://schemas.microsoft.com/office/drawing/2014/main" id="{E4CB6501-4972-110F-F431-9D1A330DB587}"/>
              </a:ext>
            </a:extLst>
          </p:cNvPr>
          <p:cNvSpPr/>
          <p:nvPr/>
        </p:nvSpPr>
        <p:spPr bwMode="auto">
          <a:xfrm>
            <a:off x="1547665" y="2181758"/>
            <a:ext cx="1080120" cy="403200"/>
          </a:xfrm>
          <a:prstGeom prst="roundRect">
            <a:avLst/>
          </a:prstGeom>
          <a:solidFill>
            <a:srgbClr val="FFE181"/>
          </a:solidFill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400" dirty="0">
                <a:solidFill>
                  <a:schemeClr val="tx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start</a:t>
            </a:r>
            <a:endParaRPr kumimoji="0" lang="en-US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cxnSp>
        <p:nvCxnSpPr>
          <p:cNvPr id="2070" name="직선 연결선 2069">
            <a:extLst>
              <a:ext uri="{FF2B5EF4-FFF2-40B4-BE49-F238E27FC236}">
                <a16:creationId xmlns:a16="http://schemas.microsoft.com/office/drawing/2014/main" id="{712E178F-3E01-1722-BE05-5759780B30A5}"/>
              </a:ext>
            </a:extLst>
          </p:cNvPr>
          <p:cNvCxnSpPr>
            <a:cxnSpLocks/>
          </p:cNvCxnSpPr>
          <p:nvPr/>
        </p:nvCxnSpPr>
        <p:spPr bwMode="auto">
          <a:xfrm flipH="1">
            <a:off x="3573592" y="1904788"/>
            <a:ext cx="731" cy="2869260"/>
          </a:xfrm>
          <a:prstGeom prst="line">
            <a:avLst/>
          </a:prstGeom>
          <a:ln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071" name="직선 연결선 2070">
            <a:extLst>
              <a:ext uri="{FF2B5EF4-FFF2-40B4-BE49-F238E27FC236}">
                <a16:creationId xmlns:a16="http://schemas.microsoft.com/office/drawing/2014/main" id="{0BEAF8A9-1127-4F0F-C962-971C97B40670}"/>
              </a:ext>
            </a:extLst>
          </p:cNvPr>
          <p:cNvCxnSpPr/>
          <p:nvPr/>
        </p:nvCxnSpPr>
        <p:spPr bwMode="auto">
          <a:xfrm flipH="1">
            <a:off x="3574323" y="2396529"/>
            <a:ext cx="350336" cy="0"/>
          </a:xfrm>
          <a:prstGeom prst="line">
            <a:avLst/>
          </a:prstGeom>
          <a:ln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072" name="모서리가 둥근 직사각형 7">
            <a:extLst>
              <a:ext uri="{FF2B5EF4-FFF2-40B4-BE49-F238E27FC236}">
                <a16:creationId xmlns:a16="http://schemas.microsoft.com/office/drawing/2014/main" id="{C1224998-8E23-077B-A969-DE5BC14D69B1}"/>
              </a:ext>
            </a:extLst>
          </p:cNvPr>
          <p:cNvSpPr/>
          <p:nvPr/>
        </p:nvSpPr>
        <p:spPr bwMode="auto">
          <a:xfrm>
            <a:off x="3358299" y="1432830"/>
            <a:ext cx="1080120" cy="474464"/>
          </a:xfrm>
          <a:prstGeom prst="roundRect">
            <a:avLst/>
          </a:prstGeom>
          <a:solidFill>
            <a:srgbClr val="FFE181"/>
          </a:solidFill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400" dirty="0">
                <a:solidFill>
                  <a:schemeClr val="tx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User</a:t>
            </a:r>
            <a:endParaRPr kumimoji="0" lang="en-US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2073" name="모서리가 둥근 직사각형 44">
            <a:extLst>
              <a:ext uri="{FF2B5EF4-FFF2-40B4-BE49-F238E27FC236}">
                <a16:creationId xmlns:a16="http://schemas.microsoft.com/office/drawing/2014/main" id="{65FDF738-F1F7-FE68-2E33-B6FA933EF059}"/>
              </a:ext>
            </a:extLst>
          </p:cNvPr>
          <p:cNvSpPr/>
          <p:nvPr/>
        </p:nvSpPr>
        <p:spPr bwMode="auto">
          <a:xfrm>
            <a:off x="3934363" y="2180505"/>
            <a:ext cx="1080120" cy="403200"/>
          </a:xfrm>
          <a:prstGeom prst="roundRect">
            <a:avLst/>
          </a:prstGeom>
          <a:solidFill>
            <a:srgbClr val="FFE181"/>
          </a:solidFill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Move</a:t>
            </a:r>
          </a:p>
        </p:txBody>
      </p:sp>
      <p:cxnSp>
        <p:nvCxnSpPr>
          <p:cNvPr id="2074" name="직선 연결선 2073">
            <a:extLst>
              <a:ext uri="{FF2B5EF4-FFF2-40B4-BE49-F238E27FC236}">
                <a16:creationId xmlns:a16="http://schemas.microsoft.com/office/drawing/2014/main" id="{D66B520F-DFCF-DF02-28C2-D30AA1DE4686}"/>
              </a:ext>
            </a:extLst>
          </p:cNvPr>
          <p:cNvCxnSpPr/>
          <p:nvPr/>
        </p:nvCxnSpPr>
        <p:spPr bwMode="auto">
          <a:xfrm flipH="1">
            <a:off x="3563888" y="2973846"/>
            <a:ext cx="350336" cy="0"/>
          </a:xfrm>
          <a:prstGeom prst="line">
            <a:avLst/>
          </a:prstGeom>
          <a:ln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075" name="모서리가 둥근 직사각형 44">
            <a:extLst>
              <a:ext uri="{FF2B5EF4-FFF2-40B4-BE49-F238E27FC236}">
                <a16:creationId xmlns:a16="http://schemas.microsoft.com/office/drawing/2014/main" id="{34D0F94D-F7F5-2E63-0BC9-EBCF29F774EB}"/>
              </a:ext>
            </a:extLst>
          </p:cNvPr>
          <p:cNvSpPr/>
          <p:nvPr/>
        </p:nvSpPr>
        <p:spPr bwMode="auto">
          <a:xfrm>
            <a:off x="3923928" y="2757822"/>
            <a:ext cx="1080120" cy="403200"/>
          </a:xfrm>
          <a:prstGeom prst="roundRect">
            <a:avLst/>
          </a:prstGeom>
          <a:solidFill>
            <a:srgbClr val="FFE181"/>
          </a:solidFill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Turn</a:t>
            </a:r>
          </a:p>
        </p:txBody>
      </p:sp>
      <p:cxnSp>
        <p:nvCxnSpPr>
          <p:cNvPr id="2076" name="직선 연결선 2075">
            <a:extLst>
              <a:ext uri="{FF2B5EF4-FFF2-40B4-BE49-F238E27FC236}">
                <a16:creationId xmlns:a16="http://schemas.microsoft.com/office/drawing/2014/main" id="{0864DBA9-10A7-1B88-93EE-07687BB5730C}"/>
              </a:ext>
            </a:extLst>
          </p:cNvPr>
          <p:cNvCxnSpPr/>
          <p:nvPr/>
        </p:nvCxnSpPr>
        <p:spPr bwMode="auto">
          <a:xfrm flipH="1">
            <a:off x="3563888" y="3549910"/>
            <a:ext cx="350336" cy="0"/>
          </a:xfrm>
          <a:prstGeom prst="line">
            <a:avLst/>
          </a:prstGeom>
          <a:ln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077" name="모서리가 둥근 직사각형 44">
            <a:extLst>
              <a:ext uri="{FF2B5EF4-FFF2-40B4-BE49-F238E27FC236}">
                <a16:creationId xmlns:a16="http://schemas.microsoft.com/office/drawing/2014/main" id="{18B4EBD1-80BD-F3FA-7401-C62AE6163DEA}"/>
              </a:ext>
            </a:extLst>
          </p:cNvPr>
          <p:cNvSpPr/>
          <p:nvPr/>
        </p:nvSpPr>
        <p:spPr bwMode="auto">
          <a:xfrm>
            <a:off x="3923928" y="3333886"/>
            <a:ext cx="1080120" cy="403200"/>
          </a:xfrm>
          <a:prstGeom prst="roundRect">
            <a:avLst/>
          </a:prstGeom>
          <a:solidFill>
            <a:srgbClr val="FFE181"/>
          </a:solidFill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Jump</a:t>
            </a:r>
          </a:p>
        </p:txBody>
      </p:sp>
      <p:cxnSp>
        <p:nvCxnSpPr>
          <p:cNvPr id="2078" name="직선 연결선 2077">
            <a:extLst>
              <a:ext uri="{FF2B5EF4-FFF2-40B4-BE49-F238E27FC236}">
                <a16:creationId xmlns:a16="http://schemas.microsoft.com/office/drawing/2014/main" id="{E1FA9034-F365-735B-5C27-E5CA729708F8}"/>
              </a:ext>
            </a:extLst>
          </p:cNvPr>
          <p:cNvCxnSpPr/>
          <p:nvPr/>
        </p:nvCxnSpPr>
        <p:spPr bwMode="auto">
          <a:xfrm flipH="1">
            <a:off x="3563888" y="4774048"/>
            <a:ext cx="350336" cy="0"/>
          </a:xfrm>
          <a:prstGeom prst="line">
            <a:avLst/>
          </a:prstGeom>
          <a:ln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079" name="모서리가 둥근 직사각형 44">
            <a:extLst>
              <a:ext uri="{FF2B5EF4-FFF2-40B4-BE49-F238E27FC236}">
                <a16:creationId xmlns:a16="http://schemas.microsoft.com/office/drawing/2014/main" id="{7C933B4A-15DB-30F6-1D45-1A1B8F13F06F}"/>
              </a:ext>
            </a:extLst>
          </p:cNvPr>
          <p:cNvSpPr/>
          <p:nvPr/>
        </p:nvSpPr>
        <p:spPr bwMode="auto">
          <a:xfrm>
            <a:off x="3923928" y="4558023"/>
            <a:ext cx="1584176" cy="547215"/>
          </a:xfrm>
          <a:prstGeom prst="roundRect">
            <a:avLst/>
          </a:prstGeom>
          <a:solidFill>
            <a:srgbClr val="FFE181"/>
          </a:solidFill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Flashlight On/Off</a:t>
            </a:r>
          </a:p>
        </p:txBody>
      </p:sp>
      <p:cxnSp>
        <p:nvCxnSpPr>
          <p:cNvPr id="2081" name="직선 연결선 2080">
            <a:extLst>
              <a:ext uri="{FF2B5EF4-FFF2-40B4-BE49-F238E27FC236}">
                <a16:creationId xmlns:a16="http://schemas.microsoft.com/office/drawing/2014/main" id="{112FC91A-E1CD-87EB-17E1-4782BBFBA4AF}"/>
              </a:ext>
            </a:extLst>
          </p:cNvPr>
          <p:cNvCxnSpPr>
            <a:cxnSpLocks/>
          </p:cNvCxnSpPr>
          <p:nvPr/>
        </p:nvCxnSpPr>
        <p:spPr bwMode="auto">
          <a:xfrm flipH="1">
            <a:off x="5940154" y="1902282"/>
            <a:ext cx="10435" cy="2221186"/>
          </a:xfrm>
          <a:prstGeom prst="line">
            <a:avLst/>
          </a:prstGeom>
          <a:ln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082" name="직선 연결선 2081">
            <a:extLst>
              <a:ext uri="{FF2B5EF4-FFF2-40B4-BE49-F238E27FC236}">
                <a16:creationId xmlns:a16="http://schemas.microsoft.com/office/drawing/2014/main" id="{BCC6EAD7-0C3D-89FB-93D7-5030B042C22B}"/>
              </a:ext>
            </a:extLst>
          </p:cNvPr>
          <p:cNvCxnSpPr/>
          <p:nvPr/>
        </p:nvCxnSpPr>
        <p:spPr bwMode="auto">
          <a:xfrm flipH="1">
            <a:off x="5950589" y="2394023"/>
            <a:ext cx="350336" cy="0"/>
          </a:xfrm>
          <a:prstGeom prst="line">
            <a:avLst/>
          </a:prstGeom>
          <a:ln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083" name="모서리가 둥근 직사각형 7">
            <a:extLst>
              <a:ext uri="{FF2B5EF4-FFF2-40B4-BE49-F238E27FC236}">
                <a16:creationId xmlns:a16="http://schemas.microsoft.com/office/drawing/2014/main" id="{81B7DA01-C34E-56D1-3923-021FFC5F8D60}"/>
              </a:ext>
            </a:extLst>
          </p:cNvPr>
          <p:cNvSpPr/>
          <p:nvPr/>
        </p:nvSpPr>
        <p:spPr bwMode="auto">
          <a:xfrm>
            <a:off x="5734565" y="1430324"/>
            <a:ext cx="1080120" cy="474464"/>
          </a:xfrm>
          <a:prstGeom prst="roundRect">
            <a:avLst/>
          </a:prstGeom>
          <a:solidFill>
            <a:srgbClr val="FFE181"/>
          </a:solidFill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400" dirty="0">
                <a:solidFill>
                  <a:schemeClr val="tx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Zombie</a:t>
            </a:r>
            <a:endParaRPr kumimoji="0" lang="ko-KR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2084" name="모서리가 둥근 직사각형 44">
            <a:extLst>
              <a:ext uri="{FF2B5EF4-FFF2-40B4-BE49-F238E27FC236}">
                <a16:creationId xmlns:a16="http://schemas.microsoft.com/office/drawing/2014/main" id="{86E28299-ADE6-2D6E-2EAA-A82DE7AACC69}"/>
              </a:ext>
            </a:extLst>
          </p:cNvPr>
          <p:cNvSpPr/>
          <p:nvPr/>
        </p:nvSpPr>
        <p:spPr bwMode="auto">
          <a:xfrm>
            <a:off x="6310629" y="2177999"/>
            <a:ext cx="1080120" cy="403200"/>
          </a:xfrm>
          <a:prstGeom prst="roundRect">
            <a:avLst/>
          </a:prstGeom>
          <a:solidFill>
            <a:srgbClr val="FFE181"/>
          </a:solidFill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400" dirty="0">
                <a:solidFill>
                  <a:schemeClr val="tx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Walk</a:t>
            </a:r>
            <a:endParaRPr kumimoji="0" lang="en-US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cxnSp>
        <p:nvCxnSpPr>
          <p:cNvPr id="2085" name="직선 연결선 2084">
            <a:extLst>
              <a:ext uri="{FF2B5EF4-FFF2-40B4-BE49-F238E27FC236}">
                <a16:creationId xmlns:a16="http://schemas.microsoft.com/office/drawing/2014/main" id="{339BB1FE-74B5-607B-601B-A91C2CF7391A}"/>
              </a:ext>
            </a:extLst>
          </p:cNvPr>
          <p:cNvCxnSpPr/>
          <p:nvPr/>
        </p:nvCxnSpPr>
        <p:spPr bwMode="auto">
          <a:xfrm flipH="1">
            <a:off x="5940154" y="2971340"/>
            <a:ext cx="350336" cy="0"/>
          </a:xfrm>
          <a:prstGeom prst="line">
            <a:avLst/>
          </a:prstGeom>
          <a:ln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086" name="모서리가 둥근 직사각형 44">
            <a:extLst>
              <a:ext uri="{FF2B5EF4-FFF2-40B4-BE49-F238E27FC236}">
                <a16:creationId xmlns:a16="http://schemas.microsoft.com/office/drawing/2014/main" id="{B8DB7F89-D942-F88B-F7AA-A880925289D4}"/>
              </a:ext>
            </a:extLst>
          </p:cNvPr>
          <p:cNvSpPr/>
          <p:nvPr/>
        </p:nvSpPr>
        <p:spPr bwMode="auto">
          <a:xfrm>
            <a:off x="6300194" y="2755316"/>
            <a:ext cx="1080120" cy="403200"/>
          </a:xfrm>
          <a:prstGeom prst="roundRect">
            <a:avLst/>
          </a:prstGeom>
          <a:solidFill>
            <a:srgbClr val="FFE181"/>
          </a:solidFill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400" dirty="0">
                <a:solidFill>
                  <a:schemeClr val="tx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R</a:t>
            </a: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un</a:t>
            </a:r>
          </a:p>
        </p:txBody>
      </p:sp>
      <p:cxnSp>
        <p:nvCxnSpPr>
          <p:cNvPr id="2087" name="직선 연결선 2086">
            <a:extLst>
              <a:ext uri="{FF2B5EF4-FFF2-40B4-BE49-F238E27FC236}">
                <a16:creationId xmlns:a16="http://schemas.microsoft.com/office/drawing/2014/main" id="{CD104581-EE20-D96F-4D5E-CF017F893EFD}"/>
              </a:ext>
            </a:extLst>
          </p:cNvPr>
          <p:cNvCxnSpPr/>
          <p:nvPr/>
        </p:nvCxnSpPr>
        <p:spPr bwMode="auto">
          <a:xfrm flipH="1">
            <a:off x="5940154" y="3547404"/>
            <a:ext cx="350336" cy="0"/>
          </a:xfrm>
          <a:prstGeom prst="line">
            <a:avLst/>
          </a:prstGeom>
          <a:ln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088" name="모서리가 둥근 직사각형 44">
            <a:extLst>
              <a:ext uri="{FF2B5EF4-FFF2-40B4-BE49-F238E27FC236}">
                <a16:creationId xmlns:a16="http://schemas.microsoft.com/office/drawing/2014/main" id="{B1D333E5-FFB2-B8E9-2C9F-C4572E06E015}"/>
              </a:ext>
            </a:extLst>
          </p:cNvPr>
          <p:cNvSpPr/>
          <p:nvPr/>
        </p:nvSpPr>
        <p:spPr bwMode="auto">
          <a:xfrm>
            <a:off x="6300194" y="3331380"/>
            <a:ext cx="1080120" cy="403200"/>
          </a:xfrm>
          <a:prstGeom prst="roundRect">
            <a:avLst/>
          </a:prstGeom>
          <a:solidFill>
            <a:srgbClr val="FFE181"/>
          </a:solidFill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400" dirty="0">
                <a:solidFill>
                  <a:schemeClr val="tx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Attack</a:t>
            </a:r>
            <a:endParaRPr kumimoji="0" lang="en-US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cxnSp>
        <p:nvCxnSpPr>
          <p:cNvPr id="2089" name="직선 연결선 2088">
            <a:extLst>
              <a:ext uri="{FF2B5EF4-FFF2-40B4-BE49-F238E27FC236}">
                <a16:creationId xmlns:a16="http://schemas.microsoft.com/office/drawing/2014/main" id="{645241C5-C43D-A156-8B5B-EBE528B24B9A}"/>
              </a:ext>
            </a:extLst>
          </p:cNvPr>
          <p:cNvCxnSpPr/>
          <p:nvPr/>
        </p:nvCxnSpPr>
        <p:spPr bwMode="auto">
          <a:xfrm flipH="1">
            <a:off x="5940154" y="4123468"/>
            <a:ext cx="350336" cy="0"/>
          </a:xfrm>
          <a:prstGeom prst="line">
            <a:avLst/>
          </a:prstGeom>
          <a:ln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090" name="모서리가 둥근 직사각형 44">
            <a:extLst>
              <a:ext uri="{FF2B5EF4-FFF2-40B4-BE49-F238E27FC236}">
                <a16:creationId xmlns:a16="http://schemas.microsoft.com/office/drawing/2014/main" id="{A33ECC71-3C95-6A6A-B9B3-A2C2553A956C}"/>
              </a:ext>
            </a:extLst>
          </p:cNvPr>
          <p:cNvSpPr/>
          <p:nvPr/>
        </p:nvSpPr>
        <p:spPr bwMode="auto">
          <a:xfrm>
            <a:off x="6300193" y="3907443"/>
            <a:ext cx="2088231" cy="547215"/>
          </a:xfrm>
          <a:prstGeom prst="roundRect">
            <a:avLst/>
          </a:prstGeom>
          <a:solidFill>
            <a:srgbClr val="FFE181"/>
          </a:solidFill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Move the specified range</a:t>
            </a:r>
          </a:p>
        </p:txBody>
      </p:sp>
      <p:cxnSp>
        <p:nvCxnSpPr>
          <p:cNvPr id="2091" name="직선 연결선 2090">
            <a:extLst>
              <a:ext uri="{FF2B5EF4-FFF2-40B4-BE49-F238E27FC236}">
                <a16:creationId xmlns:a16="http://schemas.microsoft.com/office/drawing/2014/main" id="{F3103473-6657-D4C1-A1A4-A9D7B8D174F0}"/>
              </a:ext>
            </a:extLst>
          </p:cNvPr>
          <p:cNvCxnSpPr/>
          <p:nvPr/>
        </p:nvCxnSpPr>
        <p:spPr bwMode="auto">
          <a:xfrm flipH="1">
            <a:off x="3563888" y="4169134"/>
            <a:ext cx="350336" cy="0"/>
          </a:xfrm>
          <a:prstGeom prst="line">
            <a:avLst/>
          </a:prstGeom>
          <a:ln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092" name="모서리가 둥근 직사각형 44">
            <a:extLst>
              <a:ext uri="{FF2B5EF4-FFF2-40B4-BE49-F238E27FC236}">
                <a16:creationId xmlns:a16="http://schemas.microsoft.com/office/drawing/2014/main" id="{325DAF93-1F29-4F8B-3485-A2AA722D6EE0}"/>
              </a:ext>
            </a:extLst>
          </p:cNvPr>
          <p:cNvSpPr/>
          <p:nvPr/>
        </p:nvSpPr>
        <p:spPr bwMode="auto">
          <a:xfrm>
            <a:off x="3923928" y="3953110"/>
            <a:ext cx="1080120" cy="403200"/>
          </a:xfrm>
          <a:prstGeom prst="roundRect">
            <a:avLst/>
          </a:prstGeom>
          <a:solidFill>
            <a:srgbClr val="FFE181"/>
          </a:solidFill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HP UI</a:t>
            </a:r>
          </a:p>
        </p:txBody>
      </p:sp>
      <p:cxnSp>
        <p:nvCxnSpPr>
          <p:cNvPr id="2097" name="직선 연결선 2096">
            <a:extLst>
              <a:ext uri="{FF2B5EF4-FFF2-40B4-BE49-F238E27FC236}">
                <a16:creationId xmlns:a16="http://schemas.microsoft.com/office/drawing/2014/main" id="{5839AD26-9745-6CBA-E320-7E77482DC5D6}"/>
              </a:ext>
            </a:extLst>
          </p:cNvPr>
          <p:cNvCxnSpPr>
            <a:cxnSpLocks/>
          </p:cNvCxnSpPr>
          <p:nvPr/>
        </p:nvCxnSpPr>
        <p:spPr bwMode="auto">
          <a:xfrm>
            <a:off x="1187625" y="3634233"/>
            <a:ext cx="0" cy="2219933"/>
          </a:xfrm>
          <a:prstGeom prst="line">
            <a:avLst/>
          </a:prstGeom>
          <a:ln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098" name="직선 연결선 2097">
            <a:extLst>
              <a:ext uri="{FF2B5EF4-FFF2-40B4-BE49-F238E27FC236}">
                <a16:creationId xmlns:a16="http://schemas.microsoft.com/office/drawing/2014/main" id="{B0972F9E-4361-FCDC-58F0-EE7E6A03EA1A}"/>
              </a:ext>
            </a:extLst>
          </p:cNvPr>
          <p:cNvCxnSpPr/>
          <p:nvPr/>
        </p:nvCxnSpPr>
        <p:spPr bwMode="auto">
          <a:xfrm flipH="1">
            <a:off x="1187625" y="4125974"/>
            <a:ext cx="350336" cy="0"/>
          </a:xfrm>
          <a:prstGeom prst="line">
            <a:avLst/>
          </a:prstGeom>
          <a:ln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099" name="모서리가 둥근 직사각형 7">
            <a:extLst>
              <a:ext uri="{FF2B5EF4-FFF2-40B4-BE49-F238E27FC236}">
                <a16:creationId xmlns:a16="http://schemas.microsoft.com/office/drawing/2014/main" id="{63F3AC41-C201-AF2B-E973-D8CDFFCE31C9}"/>
              </a:ext>
            </a:extLst>
          </p:cNvPr>
          <p:cNvSpPr/>
          <p:nvPr/>
        </p:nvSpPr>
        <p:spPr bwMode="auto">
          <a:xfrm>
            <a:off x="971600" y="3161022"/>
            <a:ext cx="1583445" cy="474464"/>
          </a:xfrm>
          <a:prstGeom prst="roundRect">
            <a:avLst/>
          </a:prstGeom>
          <a:solidFill>
            <a:srgbClr val="FFE181"/>
          </a:solidFill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Other than</a:t>
            </a:r>
            <a:endParaRPr kumimoji="0" lang="ko-KR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2100" name="모서리가 둥근 직사각형 44">
            <a:extLst>
              <a:ext uri="{FF2B5EF4-FFF2-40B4-BE49-F238E27FC236}">
                <a16:creationId xmlns:a16="http://schemas.microsoft.com/office/drawing/2014/main" id="{BFF49924-9FAB-1ABF-43D8-C3B5FEEDBB39}"/>
              </a:ext>
            </a:extLst>
          </p:cNvPr>
          <p:cNvSpPr/>
          <p:nvPr/>
        </p:nvSpPr>
        <p:spPr bwMode="auto">
          <a:xfrm>
            <a:off x="1547665" y="3909950"/>
            <a:ext cx="1080120" cy="403200"/>
          </a:xfrm>
          <a:prstGeom prst="roundRect">
            <a:avLst/>
          </a:prstGeom>
          <a:solidFill>
            <a:srgbClr val="FFE181"/>
          </a:solidFill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400" dirty="0">
                <a:solidFill>
                  <a:schemeClr val="tx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K</a:t>
            </a: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ey</a:t>
            </a:r>
          </a:p>
        </p:txBody>
      </p:sp>
      <p:cxnSp>
        <p:nvCxnSpPr>
          <p:cNvPr id="2101" name="직선 연결선 2100">
            <a:extLst>
              <a:ext uri="{FF2B5EF4-FFF2-40B4-BE49-F238E27FC236}">
                <a16:creationId xmlns:a16="http://schemas.microsoft.com/office/drawing/2014/main" id="{2A217CA3-795F-08D3-F84B-050EC226E7DE}"/>
              </a:ext>
            </a:extLst>
          </p:cNvPr>
          <p:cNvCxnSpPr/>
          <p:nvPr/>
        </p:nvCxnSpPr>
        <p:spPr bwMode="auto">
          <a:xfrm flipH="1">
            <a:off x="1187625" y="5854166"/>
            <a:ext cx="350336" cy="0"/>
          </a:xfrm>
          <a:prstGeom prst="line">
            <a:avLst/>
          </a:prstGeom>
          <a:ln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102" name="모서리가 둥근 직사각형 44">
            <a:extLst>
              <a:ext uri="{FF2B5EF4-FFF2-40B4-BE49-F238E27FC236}">
                <a16:creationId xmlns:a16="http://schemas.microsoft.com/office/drawing/2014/main" id="{6AFE5CB1-9A57-D3D2-3784-50E8112ABF68}"/>
              </a:ext>
            </a:extLst>
          </p:cNvPr>
          <p:cNvSpPr/>
          <p:nvPr/>
        </p:nvSpPr>
        <p:spPr bwMode="auto">
          <a:xfrm>
            <a:off x="1547665" y="5638142"/>
            <a:ext cx="1872208" cy="691232"/>
          </a:xfrm>
          <a:prstGeom prst="roundRect">
            <a:avLst/>
          </a:prstGeom>
          <a:solidFill>
            <a:srgbClr val="FFE181"/>
          </a:solidFill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400" dirty="0">
                <a:solidFill>
                  <a:schemeClr val="tx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A</a:t>
            </a: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utomatic door animation</a:t>
            </a:r>
          </a:p>
        </p:txBody>
      </p:sp>
      <p:cxnSp>
        <p:nvCxnSpPr>
          <p:cNvPr id="2103" name="직선 연결선 2102">
            <a:extLst>
              <a:ext uri="{FF2B5EF4-FFF2-40B4-BE49-F238E27FC236}">
                <a16:creationId xmlns:a16="http://schemas.microsoft.com/office/drawing/2014/main" id="{B4586606-1C77-8C40-9D0D-6C8AB9C05B30}"/>
              </a:ext>
            </a:extLst>
          </p:cNvPr>
          <p:cNvCxnSpPr/>
          <p:nvPr/>
        </p:nvCxnSpPr>
        <p:spPr bwMode="auto">
          <a:xfrm flipH="1">
            <a:off x="1187625" y="5278102"/>
            <a:ext cx="350336" cy="0"/>
          </a:xfrm>
          <a:prstGeom prst="line">
            <a:avLst/>
          </a:prstGeom>
          <a:ln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104" name="모서리가 둥근 직사각형 44">
            <a:extLst>
              <a:ext uri="{FF2B5EF4-FFF2-40B4-BE49-F238E27FC236}">
                <a16:creationId xmlns:a16="http://schemas.microsoft.com/office/drawing/2014/main" id="{3FA72834-E9FE-A780-3E9F-F820904C9B6A}"/>
              </a:ext>
            </a:extLst>
          </p:cNvPr>
          <p:cNvSpPr/>
          <p:nvPr/>
        </p:nvSpPr>
        <p:spPr bwMode="auto">
          <a:xfrm>
            <a:off x="1547665" y="5062078"/>
            <a:ext cx="1440160" cy="403200"/>
          </a:xfrm>
          <a:prstGeom prst="roundRect">
            <a:avLst/>
          </a:prstGeom>
          <a:solidFill>
            <a:srgbClr val="FFE181"/>
          </a:solidFill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Popup UI</a:t>
            </a:r>
          </a:p>
        </p:txBody>
      </p:sp>
      <p:cxnSp>
        <p:nvCxnSpPr>
          <p:cNvPr id="2106" name="직선 연결선 2105">
            <a:extLst>
              <a:ext uri="{FF2B5EF4-FFF2-40B4-BE49-F238E27FC236}">
                <a16:creationId xmlns:a16="http://schemas.microsoft.com/office/drawing/2014/main" id="{19710134-B1D3-12F8-3019-1116C70BF249}"/>
              </a:ext>
            </a:extLst>
          </p:cNvPr>
          <p:cNvCxnSpPr/>
          <p:nvPr/>
        </p:nvCxnSpPr>
        <p:spPr bwMode="auto">
          <a:xfrm flipH="1">
            <a:off x="1187625" y="4702038"/>
            <a:ext cx="350336" cy="0"/>
          </a:xfrm>
          <a:prstGeom prst="line">
            <a:avLst/>
          </a:prstGeom>
          <a:ln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107" name="모서리가 둥근 직사각형 44">
            <a:extLst>
              <a:ext uri="{FF2B5EF4-FFF2-40B4-BE49-F238E27FC236}">
                <a16:creationId xmlns:a16="http://schemas.microsoft.com/office/drawing/2014/main" id="{6B0627F1-F93F-F8B6-1BF7-093B64476830}"/>
              </a:ext>
            </a:extLst>
          </p:cNvPr>
          <p:cNvSpPr/>
          <p:nvPr/>
        </p:nvSpPr>
        <p:spPr bwMode="auto">
          <a:xfrm>
            <a:off x="1547664" y="4486014"/>
            <a:ext cx="1664423" cy="403200"/>
          </a:xfrm>
          <a:prstGeom prst="roundRect">
            <a:avLst/>
          </a:prstGeom>
          <a:solidFill>
            <a:srgbClr val="FFE181"/>
          </a:solidFill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400" dirty="0">
                <a:solidFill>
                  <a:schemeClr val="tx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Escape portal</a:t>
            </a:r>
            <a:endParaRPr kumimoji="0" lang="en-US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52689797"/>
      </p:ext>
    </p:extLst>
  </p:cSld>
  <p:clrMapOvr>
    <a:masterClrMapping/>
  </p:clrMapOvr>
</p:sld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New_Simple01">
  <a:themeElements>
    <a:clrScheme name="New_Simple01">
      <a:dk1>
        <a:sysClr val="windowText" lastClr="000000"/>
      </a:dk1>
      <a:lt1>
        <a:sysClr val="window" lastClr="FFFFFF"/>
      </a:lt1>
      <a:dk2>
        <a:srgbClr val="562B71"/>
      </a:dk2>
      <a:lt2>
        <a:srgbClr val="DFF0F7"/>
      </a:lt2>
      <a:accent1>
        <a:srgbClr val="6BA2DF"/>
      </a:accent1>
      <a:accent2>
        <a:srgbClr val="C0504D"/>
      </a:accent2>
      <a:accent3>
        <a:srgbClr val="9BBB59"/>
      </a:accent3>
      <a:accent4>
        <a:srgbClr val="8064A2"/>
      </a:accent4>
      <a:accent5>
        <a:srgbClr val="AA5E74"/>
      </a:accent5>
      <a:accent6>
        <a:srgbClr val="EF9031"/>
      </a:accent6>
      <a:hlink>
        <a:srgbClr val="FF0000"/>
      </a:hlink>
      <a:folHlink>
        <a:srgbClr val="92D050"/>
      </a:folHlink>
    </a:clrScheme>
    <a:fontScheme name="New_Simple01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맑은 고딕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맑은 고딕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New_Simple01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255000"/>
              </a:schemeClr>
            </a:gs>
            <a:gs pos="55000">
              <a:schemeClr val="phClr">
                <a:tint val="12000"/>
                <a:satMod val="255000"/>
              </a:schemeClr>
            </a:gs>
            <a:gs pos="100000">
              <a:schemeClr val="phClr"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gradFill rotWithShape="1">
          <a:gsLst>
            <a:gs pos="0">
              <a:schemeClr val="phClr">
                <a:tint val="43000"/>
                <a:shade val="100000"/>
                <a:satMod val="165000"/>
              </a:schemeClr>
            </a:gs>
            <a:gs pos="55000">
              <a:schemeClr val="phClr">
                <a:tint val="83000"/>
                <a:shade val="100000"/>
                <a:satMod val="155000"/>
              </a:schemeClr>
            </a:gs>
            <a:gs pos="100000">
              <a:schemeClr val="phClr">
                <a:shade val="85000"/>
                <a:satMod val="100000"/>
              </a:schemeClr>
            </a:gs>
          </a:gsLst>
          <a:path path="circle">
            <a:fillToRect l="-40000" t="-90000" r="140000" b="19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20040000"/>
            </a:lightRig>
          </a:scene3d>
          <a:sp3d contourW="12700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hueMod val="105000"/>
                <a:satMod val="250000"/>
              </a:schemeClr>
            </a:gs>
            <a:gs pos="100000">
              <a:schemeClr val="phClr">
                <a:tint val="95000"/>
                <a:shade val="100000"/>
                <a:satMod val="200000"/>
              </a:schemeClr>
            </a:gs>
          </a:gsLst>
          <a:lin ang="2700000" scaled="0"/>
        </a:gradFill>
        <a:gradFill rotWithShape="1">
          <a:gsLst>
            <a:gs pos="0">
              <a:schemeClr val="phClr">
                <a:tint val="94000"/>
                <a:satMod val="200000"/>
              </a:schemeClr>
            </a:gs>
            <a:gs pos="100000">
              <a:schemeClr val="phClr">
                <a:shade val="70000"/>
                <a:satMod val="200000"/>
              </a:schemeClr>
            </a:gs>
          </a:gsLst>
          <a:path path="circle">
            <a:fillToRect l="40000" r="40000" b="6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8588</TotalTime>
  <Words>534</Words>
  <Application>Microsoft Office PowerPoint</Application>
  <PresentationFormat>화면 슬라이드 쇼(4:3)</PresentationFormat>
  <Paragraphs>163</Paragraphs>
  <Slides>16</Slides>
  <Notes>16</Notes>
  <HiddenSlides>0</HiddenSlides>
  <MMClips>0</MMClips>
  <ScaleCrop>false</ScaleCrop>
  <HeadingPairs>
    <vt:vector size="8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2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32" baseType="lpstr">
      <vt:lpstr>-apple-system</vt:lpstr>
      <vt:lpstr>G마켓 산스 Bold</vt:lpstr>
      <vt:lpstr>G마켓 산스 Medium</vt:lpstr>
      <vt:lpstr>HY견고딕</vt:lpstr>
      <vt:lpstr>맑은 고딕</vt:lpstr>
      <vt:lpstr>Arial</vt:lpstr>
      <vt:lpstr>Calibri</vt:lpstr>
      <vt:lpstr>Calibri Light</vt:lpstr>
      <vt:lpstr>Tw Cen MT</vt:lpstr>
      <vt:lpstr>Vani</vt:lpstr>
      <vt:lpstr>Verdana</vt:lpstr>
      <vt:lpstr>Wingdings 2</vt:lpstr>
      <vt:lpstr>Wingdings 3</vt:lpstr>
      <vt:lpstr>HDOfficeLightV0</vt:lpstr>
      <vt:lpstr>New_Simple01</vt:lpstr>
      <vt:lpstr>Image</vt:lpstr>
      <vt:lpstr>Zombie_Run</vt:lpstr>
      <vt:lpstr>목 차</vt:lpstr>
      <vt:lpstr>소 개</vt:lpstr>
      <vt:lpstr>프로젝트 개요 [1/2]</vt:lpstr>
      <vt:lpstr>프로젝트 개요 [2/2]</vt:lpstr>
      <vt:lpstr>시스템 요구분석</vt:lpstr>
      <vt:lpstr>개발 환경</vt:lpstr>
      <vt:lpstr>프로젝트 플로우</vt:lpstr>
      <vt:lpstr>시스템 주요 기능[1/6]</vt:lpstr>
      <vt:lpstr>시스템 주요 기능[2/6]</vt:lpstr>
      <vt:lpstr>시스템 주요 기능[3/6]</vt:lpstr>
      <vt:lpstr>시스템 주요 기능[4/6]</vt:lpstr>
      <vt:lpstr>시스템 주요 기능[5/6]</vt:lpstr>
      <vt:lpstr>시스템 주요 기능[6/6]</vt:lpstr>
      <vt:lpstr>시 연</vt:lpstr>
      <vt:lpstr>감사합니다</vt:lpstr>
    </vt:vector>
  </TitlesOfParts>
  <Company>KR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Template</dc:title>
  <dc:creator>DESKTOP</dc:creator>
  <cp:lastModifiedBy>현민 서</cp:lastModifiedBy>
  <cp:revision>772</cp:revision>
  <dcterms:created xsi:type="dcterms:W3CDTF">2009-05-26T07:01:49Z</dcterms:created>
  <dcterms:modified xsi:type="dcterms:W3CDTF">2024-01-15T01:51:46Z</dcterms:modified>
</cp:coreProperties>
</file>